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3" r:id="rId2"/>
    <p:sldId id="1082" r:id="rId3"/>
    <p:sldId id="766" r:id="rId4"/>
    <p:sldId id="1133" r:id="rId5"/>
    <p:sldId id="1112" r:id="rId6"/>
    <p:sldId id="1110" r:id="rId7"/>
    <p:sldId id="1111" r:id="rId8"/>
    <p:sldId id="1131" r:id="rId9"/>
    <p:sldId id="1086" r:id="rId10"/>
    <p:sldId id="1114" r:id="rId11"/>
    <p:sldId id="1083" r:id="rId12"/>
    <p:sldId id="1132" r:id="rId13"/>
    <p:sldId id="1134" r:id="rId14"/>
    <p:sldId id="1115" r:id="rId15"/>
    <p:sldId id="1116" r:id="rId16"/>
    <p:sldId id="1117" r:id="rId17"/>
    <p:sldId id="1118" r:id="rId18"/>
    <p:sldId id="1119" r:id="rId19"/>
    <p:sldId id="1120" r:id="rId20"/>
    <p:sldId id="1090" r:id="rId21"/>
    <p:sldId id="1121" r:id="rId22"/>
    <p:sldId id="1122" r:id="rId23"/>
    <p:sldId id="1123" r:id="rId24"/>
    <p:sldId id="1124" r:id="rId25"/>
    <p:sldId id="1125" r:id="rId26"/>
    <p:sldId id="1126" r:id="rId27"/>
    <p:sldId id="1127" r:id="rId28"/>
    <p:sldId id="1128" r:id="rId29"/>
    <p:sldId id="1129" r:id="rId30"/>
    <p:sldId id="360" r:id="rId31"/>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14" autoAdjust="0"/>
    <p:restoredTop sz="49206" autoAdjust="0"/>
  </p:normalViewPr>
  <p:slideViewPr>
    <p:cSldViewPr snapToGrid="0" showGuides="1">
      <p:cViewPr varScale="1">
        <p:scale>
          <a:sx n="21" d="100"/>
          <a:sy n="21" d="100"/>
        </p:scale>
        <p:origin x="1456" y="168"/>
      </p:cViewPr>
      <p:guideLst>
        <p:guide orient="horz" pos="2160"/>
        <p:guide pos="3885"/>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C598116-7750-4F23-93C0-B3ED85533B36}"/>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1C5AA29-8950-4DD9-A5C5-7369552AFF92}"/>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4B3271F-36FE-4E90-B4EC-1B8DED68A09D}" type="datetimeFigureOut">
              <a:rPr kumimoji="1" lang="ja-JP" altLang="en-US" smtClean="0"/>
              <a:t>2020/7/28</a:t>
            </a:fld>
            <a:endParaRPr kumimoji="1" lang="ja-JP" altLang="en-US"/>
          </a:p>
        </p:txBody>
      </p:sp>
      <p:sp>
        <p:nvSpPr>
          <p:cNvPr id="4" name="フッター プレースホルダー 3">
            <a:extLst>
              <a:ext uri="{FF2B5EF4-FFF2-40B4-BE49-F238E27FC236}">
                <a16:creationId xmlns:a16="http://schemas.microsoft.com/office/drawing/2014/main" id="{7A4EF1B6-A681-4EC3-BC28-8184F90D497D}"/>
              </a:ext>
            </a:extLst>
          </p:cNvPr>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191D582-1ADD-4DD2-8EBE-AA359E04C5E4}"/>
              </a:ext>
            </a:extLst>
          </p:cNvPr>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28E16A81-8916-4F46-BA28-C119880AFC7B}" type="slidenum">
              <a:rPr kumimoji="1" lang="ja-JP" altLang="en-US" smtClean="0"/>
              <a:t>‹#›</a:t>
            </a:fld>
            <a:endParaRPr kumimoji="1" lang="ja-JP" altLang="en-US"/>
          </a:p>
        </p:txBody>
      </p:sp>
    </p:spTree>
    <p:extLst>
      <p:ext uri="{BB962C8B-B14F-4D97-AF65-F5344CB8AC3E}">
        <p14:creationId xmlns:p14="http://schemas.microsoft.com/office/powerpoint/2010/main" val="144127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F5B4C7E-B09E-48DD-806E-3197404F51AB}" type="datetimeFigureOut">
              <a:rPr kumimoji="1" lang="ja-JP" altLang="en-US" smtClean="0"/>
              <a:t>2020/7/28</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9234620-FD5D-44FD-B5D1-45077C4E34B1}" type="slidenum">
              <a:rPr kumimoji="1" lang="ja-JP" altLang="en-US" smtClean="0"/>
              <a:t>‹#›</a:t>
            </a:fld>
            <a:endParaRPr kumimoji="1" lang="ja-JP" altLang="en-US"/>
          </a:p>
        </p:txBody>
      </p:sp>
    </p:spTree>
    <p:extLst>
      <p:ext uri="{BB962C8B-B14F-4D97-AF65-F5344CB8AC3E}">
        <p14:creationId xmlns:p14="http://schemas.microsoft.com/office/powerpoint/2010/main" val="2817243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a:t>
            </a:fld>
            <a:endParaRPr kumimoji="1" lang="ja-JP" altLang="en-US"/>
          </a:p>
        </p:txBody>
      </p:sp>
    </p:spTree>
    <p:extLst>
      <p:ext uri="{BB962C8B-B14F-4D97-AF65-F5344CB8AC3E}">
        <p14:creationId xmlns:p14="http://schemas.microsoft.com/office/powerpoint/2010/main" val="11411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t>このグラフをみるとやっぱり納得！</a:t>
            </a:r>
            <a:br>
              <a:rPr kumimoji="1" lang="en-US" altLang="ja-JP" sz="2000" dirty="0"/>
            </a:br>
            <a:r>
              <a:rPr kumimoji="1" lang="ja-JP" altLang="en-US" sz="2000" dirty="0"/>
              <a:t>女性ホルモンがへると女性はトラブルを抱えやすくなるから</a:t>
            </a:r>
            <a:br>
              <a:rPr kumimoji="1" lang="en-US" altLang="ja-JP" sz="2000" dirty="0"/>
            </a:br>
            <a:r>
              <a:rPr kumimoji="1" lang="ja-JP" altLang="en-US" sz="2000" dirty="0"/>
              <a:t>その前に脱毛をすると良さそうですネ！！</a:t>
            </a:r>
            <a:endParaRPr kumimoji="1" lang="en-US" altLang="ja-JP" sz="2000" dirty="0"/>
          </a:p>
          <a:p>
            <a:endParaRPr kumimoji="1" lang="ja-JP" altLang="en-US" sz="2000" dirty="0"/>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11</a:t>
            </a:fld>
            <a:endParaRPr kumimoji="1" lang="ja-JP" altLang="en-US" dirty="0"/>
          </a:p>
        </p:txBody>
      </p:sp>
    </p:spTree>
    <p:extLst>
      <p:ext uri="{BB962C8B-B14F-4D97-AF65-F5344CB8AC3E}">
        <p14:creationId xmlns:p14="http://schemas.microsoft.com/office/powerpoint/2010/main" val="11411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12</a:t>
            </a:fld>
            <a:endParaRPr kumimoji="1" lang="ja-JP" altLang="en-US" dirty="0"/>
          </a:p>
        </p:txBody>
      </p:sp>
    </p:spTree>
    <p:extLst>
      <p:ext uri="{BB962C8B-B14F-4D97-AF65-F5344CB8AC3E}">
        <p14:creationId xmlns:p14="http://schemas.microsoft.com/office/powerpoint/2010/main" val="199922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13</a:t>
            </a:fld>
            <a:endParaRPr kumimoji="1" lang="ja-JP" altLang="en-US" dirty="0"/>
          </a:p>
        </p:txBody>
      </p:sp>
    </p:spTree>
    <p:extLst>
      <p:ext uri="{BB962C8B-B14F-4D97-AF65-F5344CB8AC3E}">
        <p14:creationId xmlns:p14="http://schemas.microsoft.com/office/powerpoint/2010/main" val="145951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14</a:t>
            </a:fld>
            <a:endParaRPr kumimoji="1" lang="ja-JP" altLang="en-US" dirty="0"/>
          </a:p>
        </p:txBody>
      </p:sp>
    </p:spTree>
    <p:extLst>
      <p:ext uri="{BB962C8B-B14F-4D97-AF65-F5344CB8AC3E}">
        <p14:creationId xmlns:p14="http://schemas.microsoft.com/office/powerpoint/2010/main" val="44047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毛の周期が、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か月に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度生え変わるといわれています。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VIO</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脱毛は、９回位かかるよって私はいわれました。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全ての毛が同じペースで生え変わるわけではないから、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年かかるかなと思って臨まれるとよいと思います。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医療脱毛にいってみました。</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＜なぜか＞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初まる前に、皮膚科医が問診します。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皮膚状態を診て、それから、施術者がレーザーをあてていきます。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痛みが強い、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レーザーは一番効き目があるといわれています。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その分、高額です。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敏感肌の方、トラブルがあったらいやだなと思う方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安心できるドクターがいる医療脱毛はおすすめだと思います。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15</a:t>
            </a:fld>
            <a:endParaRPr kumimoji="1" lang="ja-JP" altLang="en-US" dirty="0"/>
          </a:p>
        </p:txBody>
      </p:sp>
    </p:spTree>
    <p:extLst>
      <p:ext uri="{BB962C8B-B14F-4D97-AF65-F5344CB8AC3E}">
        <p14:creationId xmlns:p14="http://schemas.microsoft.com/office/powerpoint/2010/main" val="59216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エステ療脱毛にいってみました。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＜なぜか＞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・安かった（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代前半だったので安い所を探していた）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痛みは強いけれど我慢できる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毎回エステティシャンの方が冷たい保護ジェルを塗布してくれる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ただ、予約が取りにくい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毛の多いエリアは完全には無くなりにくい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施術者との相性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出産後に行こうと思ったら無くなってしまったので特に若い世代の方は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婚活前に脱毛を終わらせる覚悟でスタートしたほうが良いです。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16</a:t>
            </a:fld>
            <a:endParaRPr kumimoji="1" lang="ja-JP" altLang="en-US" dirty="0"/>
          </a:p>
        </p:txBody>
      </p:sp>
    </p:spTree>
    <p:extLst>
      <p:ext uri="{BB962C8B-B14F-4D97-AF65-F5344CB8AC3E}">
        <p14:creationId xmlns:p14="http://schemas.microsoft.com/office/powerpoint/2010/main" val="129938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ホームケア脱毛にしました。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＜なぜか＞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・産後の育児中だったので脱毛に通うことが難しかった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・自分のペースでできそうと思った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＜特長＞</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最初に光を充てる時にい冷やしておくと全く痛みはない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医療やエステに比べると光が弱いけれど、確実に脱毛効果を実感できる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いつでもできて手軽（恥ずかしくない）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顔も含めて全身使える（美顔器としても使用できる）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価格は￥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30000〜¥70000</a:t>
            </a:r>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前後で購入できるのでリーズナブル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台あってすごくいいと思う。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17</a:t>
            </a:fld>
            <a:endParaRPr kumimoji="1" lang="ja-JP" altLang="en-US" dirty="0"/>
          </a:p>
        </p:txBody>
      </p:sp>
    </p:spTree>
    <p:extLst>
      <p:ext uri="{BB962C8B-B14F-4D97-AF65-F5344CB8AC3E}">
        <p14:creationId xmlns:p14="http://schemas.microsoft.com/office/powerpoint/2010/main" val="17767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ここでお客様からいただいた事前質問にお答えします！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18</a:t>
            </a:fld>
            <a:endParaRPr kumimoji="1" lang="ja-JP" altLang="en-US" dirty="0"/>
          </a:p>
        </p:txBody>
      </p:sp>
    </p:spTree>
    <p:extLst>
      <p:ext uri="{BB962C8B-B14F-4D97-AF65-F5344CB8AC3E}">
        <p14:creationId xmlns:p14="http://schemas.microsoft.com/office/powerpoint/2010/main" val="306571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19</a:t>
            </a:fld>
            <a:endParaRPr kumimoji="1" lang="ja-JP" altLang="en-US" dirty="0"/>
          </a:p>
        </p:txBody>
      </p:sp>
    </p:spTree>
    <p:extLst>
      <p:ext uri="{BB962C8B-B14F-4D97-AF65-F5344CB8AC3E}">
        <p14:creationId xmlns:p14="http://schemas.microsoft.com/office/powerpoint/2010/main" val="1127753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20</a:t>
            </a:fld>
            <a:endParaRPr kumimoji="1" lang="ja-JP" altLang="en-US"/>
          </a:p>
        </p:txBody>
      </p:sp>
    </p:spTree>
    <p:extLst>
      <p:ext uri="{BB962C8B-B14F-4D97-AF65-F5344CB8AC3E}">
        <p14:creationId xmlns:p14="http://schemas.microsoft.com/office/powerpoint/2010/main" val="369448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トレスマリア</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代表のバルドゥッチ淳子です。</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トレスマリア</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は日本発デリケートゾーンのお手入れブランド。</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デリケートゾーンケアの新習慣で、女性をもっと健康で幸せに導きます。</a:t>
            </a:r>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a:t>
            </a:fld>
            <a:endParaRPr kumimoji="1" lang="ja-JP" altLang="en-US" dirty="0"/>
          </a:p>
        </p:txBody>
      </p:sp>
    </p:spTree>
    <p:extLst>
      <p:ext uri="{BB962C8B-B14F-4D97-AF65-F5344CB8AC3E}">
        <p14:creationId xmlns:p14="http://schemas.microsoft.com/office/powerpoint/2010/main" val="223095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t>デリケートゾーンの菌活は美容と健康の秘訣</a:t>
            </a:r>
            <a:br>
              <a:rPr lang="en-US" altLang="ja-JP" sz="1600" dirty="0"/>
            </a:br>
            <a:endParaRPr lang="ja-JP" altLang="en-US" sz="1600" dirty="0"/>
          </a:p>
          <a:p>
            <a:r>
              <a:rPr lang="en-US" altLang="ja-JP" sz="2000" dirty="0"/>
              <a:t>30</a:t>
            </a:r>
            <a:r>
              <a:rPr lang="ja-JP" altLang="en-US" sz="2000" dirty="0"/>
              <a:t>代後半から</a:t>
            </a:r>
            <a:r>
              <a:rPr lang="en-US" altLang="ja-JP" sz="2000" dirty="0"/>
              <a:t>40</a:t>
            </a:r>
            <a:r>
              <a:rPr lang="ja-JP" altLang="en-US" sz="2000" dirty="0"/>
              <a:t>代半ばはプレ更年期と言われ、女性ホルモンが乱れ始めます。女性ホルモンが乱れると、常在菌のバランスが乱れて、免疫力も低下します。イライラ、倦怠感、冷える、太る、肌トラブ</a:t>
            </a:r>
            <a:endParaRPr lang="en-US" altLang="ja-JP" sz="2000" dirty="0"/>
          </a:p>
          <a:p>
            <a:endParaRPr lang="en-US" altLang="ja-JP" sz="2000" dirty="0"/>
          </a:p>
          <a:p>
            <a:endParaRPr lang="en-US" altLang="ja-JP" sz="2000" dirty="0"/>
          </a:p>
          <a:p>
            <a:r>
              <a:rPr lang="ja-JP" altLang="en-US" sz="2000" dirty="0"/>
              <a:t>ルや不眠などカラダの変調が。</a:t>
            </a:r>
            <a:br>
              <a:rPr lang="en-US" altLang="ja-JP" sz="2000" dirty="0"/>
            </a:br>
            <a:endParaRPr lang="ja-JP" altLang="en-US" sz="2000" dirty="0"/>
          </a:p>
          <a:p>
            <a:r>
              <a:rPr lang="ja-JP" altLang="en-US" sz="2000" dirty="0"/>
              <a:t>だから、腸内と同じように、デリケート ゾーンの常在菌を整えることが大切です。すみずみまで洗って衛生的に保ち、乳酸菌で保湿のケアを。身体の変化を知って、プレ更年期を快適に過ごし、免疫力アップを心がけましょう！</a:t>
            </a:r>
            <a:endParaRPr kumimoji="1" lang="ja-JP" altLang="en-US" sz="2000" dirty="0"/>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21</a:t>
            </a:fld>
            <a:endParaRPr kumimoji="1" lang="ja-JP" altLang="en-US" dirty="0"/>
          </a:p>
        </p:txBody>
      </p:sp>
    </p:spTree>
    <p:extLst>
      <p:ext uri="{BB962C8B-B14F-4D97-AF65-F5344CB8AC3E}">
        <p14:creationId xmlns:p14="http://schemas.microsoft.com/office/powerpoint/2010/main" val="16100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22</a:t>
            </a:fld>
            <a:endParaRPr kumimoji="1" lang="ja-JP" altLang="en-US"/>
          </a:p>
        </p:txBody>
      </p:sp>
    </p:spTree>
    <p:extLst>
      <p:ext uri="{BB962C8B-B14F-4D97-AF65-F5344CB8AC3E}">
        <p14:creationId xmlns:p14="http://schemas.microsoft.com/office/powerpoint/2010/main" val="16417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23</a:t>
            </a:fld>
            <a:endParaRPr kumimoji="1" lang="ja-JP" altLang="en-US"/>
          </a:p>
        </p:txBody>
      </p:sp>
    </p:spTree>
    <p:extLst>
      <p:ext uri="{BB962C8B-B14F-4D97-AF65-F5344CB8AC3E}">
        <p14:creationId xmlns:p14="http://schemas.microsoft.com/office/powerpoint/2010/main" val="304584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あらうるおす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ステップ１．洗う</a:t>
            </a:r>
            <a:endParaRPr kumimoji="1" lang="en-US" altLang="ja-JP" dirty="0">
              <a:latin typeface="Meiryo UI" panose="020B0604030504040204" pitchFamily="50" charset="-128"/>
              <a:ea typeface="Meiryo UI" panose="020B0604030504040204" pitchFamily="50" charset="-128"/>
            </a:endParaRPr>
          </a:p>
          <a:p>
            <a:pPr defTabSz="966155">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トレスマリア　ソープ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180g 3,800</a:t>
            </a:r>
            <a:r>
              <a:rPr kumimoji="1" lang="ja-JP" altLang="en-US" dirty="0">
                <a:latin typeface="Meiryo UI" panose="020B0604030504040204" pitchFamily="50" charset="-128"/>
                <a:ea typeface="Meiryo UI" panose="020B0604030504040204" pitchFamily="50" charset="-128"/>
              </a:rPr>
              <a:t>円（税抜き）</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喜田直江先生が、驚くほどデリケートゾーンを洗えていない人が多い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とおっしゃっていましたね。</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VIO</a:t>
            </a:r>
            <a:r>
              <a:rPr kumimoji="1" lang="ja-JP" altLang="en-US" dirty="0">
                <a:latin typeface="Meiryo UI" panose="020B0604030504040204" pitchFamily="50" charset="-128"/>
                <a:ea typeface="Meiryo UI" panose="020B0604030504040204" pitchFamily="50" charset="-128"/>
              </a:rPr>
              <a:t>の脱毛をしていない人は、特に気が付きにくく、蒸れやすい。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更に、ストッキングやガードルなどをはく為、一層むれやすい。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だからこそ、専門のウォッシュが必要。</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膣は、自浄作用があるといわれています。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しかし、膣の周りのゾーンは、毛に覆われており、複雑な形をしているので、</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丁寧に洗浄ができていない現状です。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脱毛を推奨するつもりはありません、だからこそ、ぜひ日々のケアを取り入れて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快適にお過ごしいただければと思います。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丁寧に洗えるように、乳幼児にも使える、弱酸性とマッサージできるように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泡立たないテクスチャーにこだわりました。</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24</a:t>
            </a:fld>
            <a:endParaRPr kumimoji="1" lang="ja-JP" altLang="en-US"/>
          </a:p>
        </p:txBody>
      </p:sp>
    </p:spTree>
    <p:extLst>
      <p:ext uri="{BB962C8B-B14F-4D97-AF65-F5344CB8AC3E}">
        <p14:creationId xmlns:p14="http://schemas.microsoft.com/office/powerpoint/2010/main" val="3357164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あらうるおす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ステップ１．洗う</a:t>
            </a:r>
            <a:endParaRPr kumimoji="1" lang="en-US" altLang="ja-JP" dirty="0">
              <a:latin typeface="Meiryo UI" panose="020B0604030504040204" pitchFamily="50" charset="-128"/>
              <a:ea typeface="Meiryo UI" panose="020B0604030504040204" pitchFamily="50" charset="-128"/>
            </a:endParaRPr>
          </a:p>
          <a:p>
            <a:pPr defTabSz="966155">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トレスマリア　ソープ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180g 3,800</a:t>
            </a:r>
            <a:r>
              <a:rPr kumimoji="1" lang="ja-JP" altLang="en-US" dirty="0">
                <a:latin typeface="Meiryo UI" panose="020B0604030504040204" pitchFamily="50" charset="-128"/>
                <a:ea typeface="Meiryo UI" panose="020B0604030504040204" pitchFamily="50" charset="-128"/>
              </a:rPr>
              <a:t>円（税抜き）</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喜田直江先生が、驚くほどデリケートゾーンを洗えていない人が多い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とおっしゃっていましたね。</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VIO</a:t>
            </a:r>
            <a:r>
              <a:rPr kumimoji="1" lang="ja-JP" altLang="en-US" dirty="0">
                <a:latin typeface="Meiryo UI" panose="020B0604030504040204" pitchFamily="50" charset="-128"/>
                <a:ea typeface="Meiryo UI" panose="020B0604030504040204" pitchFamily="50" charset="-128"/>
              </a:rPr>
              <a:t>の脱毛をしていない人は、特に気が付きにくく、蒸れやすい。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更に、ストッキングやガードルなどをはく為、一層むれやすい。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だからこそ、専門のウォッシュが必要。</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膣は、自浄作用があるといわれています。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しかし、膣の周りのゾーンは、毛に覆われており、複雑な形をしているので、</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丁寧に洗浄ができていない現状です。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脱毛を推奨するつもりはありません、だからこそ、ぜひ日々のケアを取り入れて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快適にお過ごしいただければと思います。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丁寧に洗えるように、乳幼児にも使える、弱酸性とマッサージできるように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泡立たないテクスチャーにこだわりました。</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25</a:t>
            </a:fld>
            <a:endParaRPr kumimoji="1" lang="ja-JP" altLang="en-US"/>
          </a:p>
        </p:txBody>
      </p:sp>
    </p:spTree>
    <p:extLst>
      <p:ext uri="{BB962C8B-B14F-4D97-AF65-F5344CB8AC3E}">
        <p14:creationId xmlns:p14="http://schemas.microsoft.com/office/powerpoint/2010/main" val="1825782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26</a:t>
            </a:fld>
            <a:endParaRPr kumimoji="1" lang="ja-JP" altLang="en-US" dirty="0"/>
          </a:p>
        </p:txBody>
      </p:sp>
    </p:spTree>
    <p:extLst>
      <p:ext uri="{BB962C8B-B14F-4D97-AF65-F5344CB8AC3E}">
        <p14:creationId xmlns:p14="http://schemas.microsoft.com/office/powerpoint/2010/main" val="3428745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28</a:t>
            </a:fld>
            <a:endParaRPr kumimoji="1" lang="ja-JP" altLang="en-US" dirty="0"/>
          </a:p>
        </p:txBody>
      </p:sp>
    </p:spTree>
    <p:extLst>
      <p:ext uri="{BB962C8B-B14F-4D97-AF65-F5344CB8AC3E}">
        <p14:creationId xmlns:p14="http://schemas.microsoft.com/office/powerpoint/2010/main" val="4139443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29</a:t>
            </a:fld>
            <a:endParaRPr kumimoji="1" lang="ja-JP" altLang="en-US" dirty="0"/>
          </a:p>
        </p:txBody>
      </p:sp>
    </p:spTree>
    <p:extLst>
      <p:ext uri="{BB962C8B-B14F-4D97-AF65-F5344CB8AC3E}">
        <p14:creationId xmlns:p14="http://schemas.microsoft.com/office/powerpoint/2010/main" val="1644583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30</a:t>
            </a:fld>
            <a:endParaRPr kumimoji="1" lang="ja-JP" altLang="en-US"/>
          </a:p>
        </p:txBody>
      </p:sp>
    </p:spTree>
    <p:extLst>
      <p:ext uri="{BB962C8B-B14F-4D97-AF65-F5344CB8AC3E}">
        <p14:creationId xmlns:p14="http://schemas.microsoft.com/office/powerpoint/2010/main" val="200696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lang="ja-JP" altLang="en-US" sz="1300" dirty="0">
                <a:latin typeface="Meiryo UI" panose="020B0604030504040204" pitchFamily="50" charset="-128"/>
                <a:ea typeface="Meiryo UI" panose="020B0604030504040204" pitchFamily="50" charset="-128"/>
              </a:rPr>
              <a:t>「応援されるスタートアップの極意！」についてお話ください！</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ってデロイトトーマツの井村ひとかさんからご連絡を頂きました。</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すごいファンがいるみたいで厚かましくないですか？ってお伺いしたら</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「バルドゥッチさん、自分から営業を全然しないのに応援者が多くってその秘訣とかいいと思う！」</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って言ってくださったんですね。</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そういって頂くと、確かに自分からお願いすることってあまりなくて、素敵な方々に恵まれているなーと</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いろんな方のお顔が浮かびました。</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このように客観的にみてくださる存在って、起業家にとって大事だなーと思いました。</a:t>
            </a:r>
            <a:br>
              <a:rPr lang="en-US" altLang="ja-JP" sz="1300" dirty="0">
                <a:latin typeface="Meiryo UI" panose="020B0604030504040204" pitchFamily="50" charset="-128"/>
                <a:ea typeface="Meiryo UI" panose="020B0604030504040204" pitchFamily="50" charset="-128"/>
              </a:rPr>
            </a:b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皆さん、応援してくれる人を想い浮かべてみてください。</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どんな人が応援してくれていますか？またどんな風に応援してくれていますか？</a:t>
            </a:r>
            <a:br>
              <a:rPr lang="en-US" altLang="ja-JP" sz="1300" dirty="0">
                <a:latin typeface="Meiryo UI" panose="020B0604030504040204" pitchFamily="50" charset="-128"/>
                <a:ea typeface="Meiryo UI" panose="020B0604030504040204" pitchFamily="50" charset="-128"/>
              </a:rPr>
            </a:b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私は、私が大好きな方々が応援してくれているんだなーと思い返しました。</a:t>
            </a:r>
            <a:br>
              <a:rPr lang="en-US" altLang="ja-JP" sz="1300" dirty="0">
                <a:latin typeface="Meiryo UI" panose="020B0604030504040204" pitchFamily="50" charset="-128"/>
                <a:ea typeface="Meiryo UI" panose="020B0604030504040204" pitchFamily="50" charset="-128"/>
              </a:rPr>
            </a:b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２６２の法則が浮かんで。</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どんな集団も、２：６：２に分かれる。初めの２はすごく優秀で、次の６は普通、最後の２は良くないという</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ものだったと思います。自分を応援してくれる人も同じなのかなって思うのです。</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２は熱心に大好きよって応援してくれる人たち、６は普通にがんばってねって陰ながら応援してくれる人たち、</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最後の２は興味ないよ。</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私自身もそうだと思うのです。また、これも時と共に変わっていくのかなと思うのです。</a:t>
            </a:r>
            <a:br>
              <a:rPr lang="en-US" altLang="ja-JP" sz="1300" dirty="0">
                <a:latin typeface="Meiryo UI" panose="020B0604030504040204" pitchFamily="50" charset="-128"/>
                <a:ea typeface="Meiryo UI" panose="020B0604030504040204" pitchFamily="50" charset="-128"/>
              </a:rPr>
            </a:b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この初めの２の人たちとお互いにプラスになるような関係性をきずき、広げていけるか？なのかなって</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思うのですがいかがでしょうか？大好きな人たちを共有し輪を広げていけたら素敵だなと思います。</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3</a:t>
            </a:fld>
            <a:endParaRPr kumimoji="1" lang="ja-JP" altLang="en-US" dirty="0"/>
          </a:p>
        </p:txBody>
      </p:sp>
    </p:spTree>
    <p:extLst>
      <p:ext uri="{BB962C8B-B14F-4D97-AF65-F5344CB8AC3E}">
        <p14:creationId xmlns:p14="http://schemas.microsoft.com/office/powerpoint/2010/main" val="298921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5</a:t>
            </a:fld>
            <a:endParaRPr kumimoji="1" lang="ja-JP" altLang="en-US" dirty="0"/>
          </a:p>
        </p:txBody>
      </p:sp>
    </p:spTree>
    <p:extLst>
      <p:ext uri="{BB962C8B-B14F-4D97-AF65-F5344CB8AC3E}">
        <p14:creationId xmlns:p14="http://schemas.microsoft.com/office/powerpoint/2010/main" val="21875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一方、古代ローマでは、紀元前から公の場で男性も女性も全身脱毛をしていたとか。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奴隷が毛を抜いていたから、毛むくじゃらの人は、お金の無い人、野蛮という意識だった。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毛は不浄として、衛生面から脱毛するのが常識だった。</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6</a:t>
            </a:fld>
            <a:endParaRPr kumimoji="1" lang="ja-JP" altLang="en-US" dirty="0"/>
          </a:p>
        </p:txBody>
      </p:sp>
    </p:spTree>
    <p:extLst>
      <p:ext uri="{BB962C8B-B14F-4D97-AF65-F5344CB8AC3E}">
        <p14:creationId xmlns:p14="http://schemas.microsoft.com/office/powerpoint/2010/main" val="259065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イスラム教でも、衛生面から５つがマナーとして挙げられているんですって。</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en-US" altLang="ja-JP" dirty="0"/>
              <a:t>-</a:t>
            </a:r>
            <a:r>
              <a:rPr lang="ja-JP" altLang="en-US" dirty="0"/>
              <a:t>割礼をする </a:t>
            </a:r>
            <a:endParaRPr lang="en-US" altLang="ja-JP" dirty="0"/>
          </a:p>
          <a:p>
            <a:r>
              <a:rPr lang="en-US" altLang="ja-JP" dirty="0"/>
              <a:t>-</a:t>
            </a:r>
            <a:r>
              <a:rPr lang="ja-JP" altLang="en-US" dirty="0"/>
              <a:t>爪を切る </a:t>
            </a:r>
            <a:endParaRPr lang="en-US" altLang="ja-JP" dirty="0"/>
          </a:p>
          <a:p>
            <a:r>
              <a:rPr lang="en-US" altLang="ja-JP" dirty="0"/>
              <a:t>-</a:t>
            </a:r>
            <a:r>
              <a:rPr lang="ja-JP" altLang="en-US" dirty="0"/>
              <a:t>アンダーヘアを処理する </a:t>
            </a:r>
            <a:endParaRPr lang="en-US" altLang="ja-JP" dirty="0"/>
          </a:p>
          <a:p>
            <a:r>
              <a:rPr lang="en-US" altLang="ja-JP" dirty="0"/>
              <a:t>-</a:t>
            </a:r>
            <a:r>
              <a:rPr lang="ja-JP" altLang="en-US" dirty="0"/>
              <a:t>脇毛を処理する </a:t>
            </a:r>
            <a:endParaRPr lang="en-US" altLang="ja-JP" dirty="0"/>
          </a:p>
          <a:p>
            <a:r>
              <a:rPr lang="en-US" altLang="ja-JP" dirty="0"/>
              <a:t>-</a:t>
            </a:r>
            <a:r>
              <a:rPr lang="ja-JP" altLang="en-US" dirty="0"/>
              <a:t>髭を整える</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アンダーヘアと脇毛は、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日に一度は処理するって決まっているっていうから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よほど不潔なものとしてとらえていて斬新ですね。</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7</a:t>
            </a:fld>
            <a:endParaRPr kumimoji="1" lang="ja-JP" altLang="en-US" dirty="0"/>
          </a:p>
        </p:txBody>
      </p:sp>
    </p:spTree>
    <p:extLst>
      <p:ext uri="{BB962C8B-B14F-4D97-AF65-F5344CB8AC3E}">
        <p14:creationId xmlns:p14="http://schemas.microsoft.com/office/powerpoint/2010/main" val="329614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日本では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1970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年代に脇毛の脱毛がスタート。</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今では、電車でもし脇毛ボーボーの女性がいたら</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やっぱり、えっ！！って三度見くらいしてしまいますよね！！</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陰毛に至っては、お医者さま曰く</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もうショーツを履いたり、お洋服も来ていたりして、</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陰毛がある必要はないそうです。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昔は裸だったから、外から守るために陰毛はあったとか。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脇毛とどうように、不衛生の元だから、衛生面から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脱毛は本当に必要です、とのお話でした。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8</a:t>
            </a:fld>
            <a:endParaRPr kumimoji="1" lang="ja-JP" altLang="en-US" dirty="0"/>
          </a:p>
        </p:txBody>
      </p:sp>
    </p:spTree>
    <p:extLst>
      <p:ext uri="{BB962C8B-B14F-4D97-AF65-F5344CB8AC3E}">
        <p14:creationId xmlns:p14="http://schemas.microsoft.com/office/powerpoint/2010/main" val="419732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endParaRPr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9</a:t>
            </a:fld>
            <a:endParaRPr kumimoji="1" lang="ja-JP" altLang="en-US" dirty="0"/>
          </a:p>
        </p:txBody>
      </p:sp>
    </p:spTree>
    <p:extLst>
      <p:ext uri="{BB962C8B-B14F-4D97-AF65-F5344CB8AC3E}">
        <p14:creationId xmlns:p14="http://schemas.microsoft.com/office/powerpoint/2010/main" val="7247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9738" y="1252538"/>
            <a:ext cx="6008687" cy="33813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日本では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2000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年に入ってから、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エステ脱毛が開発されて普及して。</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今は、ものすごく安価になってきたから、すっごくお得ですよね！！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脱毛は、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代に済ませるのがベストです。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理由は、脱毛器って黒い毛に反応するんですね。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を過ぎると、白髪が混じったり、</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更年期になって肌がしぼんだりするから早いうちがベスト。</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でも</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50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代以降も心配いりません！</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最近の「ハイブリッド」と呼ばれる脱毛器は、</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白髪にも反応するんですって！朗報ですね。</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代以降に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VIO</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脱毛をされて方のお話を聞くと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態勢が辛かったり、肌がしぼんでしまって弱くて脱毛が辛かったり</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したそうです。「介護脱毛」が増えていますが、できれば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50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の内にするのがおすすめです。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また、最近はホームケアの脱毛器がすごく人気だそうです。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忙しくてサロンに通えない方、人に見られたくない方に良いですね。</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99234620-FD5D-44FD-B5D1-45077C4E34B1}" type="slidenum">
              <a:rPr kumimoji="1" lang="ja-JP" altLang="en-US" smtClean="0"/>
              <a:t>10</a:t>
            </a:fld>
            <a:endParaRPr kumimoji="1" lang="ja-JP" altLang="en-US" dirty="0"/>
          </a:p>
        </p:txBody>
      </p:sp>
    </p:spTree>
    <p:extLst>
      <p:ext uri="{BB962C8B-B14F-4D97-AF65-F5344CB8AC3E}">
        <p14:creationId xmlns:p14="http://schemas.microsoft.com/office/powerpoint/2010/main" val="313220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2090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9481"/>
            <a:ext cx="12192000" cy="1325563"/>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425388" y="1317811"/>
            <a:ext cx="10009094" cy="4267481"/>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2CB9F698-D81F-4AFD-A211-B1C376A6C880}" type="datetime1">
              <a:rPr kumimoji="1" lang="ja-JP" altLang="en-US" smtClean="0"/>
              <a:t>2020/7/28</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225838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71BD93FC-1DF4-40E2-B4D0-2A08C19FDE9B}" type="datetime1">
              <a:rPr kumimoji="1" lang="ja-JP" altLang="en-US" smtClean="0"/>
              <a:t>2020/7/28</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283080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17811"/>
            <a:ext cx="12192000"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1425388" y="1317811"/>
            <a:ext cx="10009094" cy="4267481"/>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4A2D5314-B632-4E59-8110-BBDD04329CC8}" type="datetime1">
              <a:rPr kumimoji="1" lang="ja-JP" altLang="en-US" smtClean="0"/>
              <a:t>2020/7/28</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296470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0831CEE5-4EF6-46E0-B641-DCAC809E9CAE}" type="datetime1">
              <a:rPr kumimoji="1" lang="ja-JP" altLang="en-US" smtClean="0"/>
              <a:t>2020/7/28</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364627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9481"/>
            <a:ext cx="12192000"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0DA51FA-F6B7-416B-9618-97199B32FAF1}" type="datetime1">
              <a:rPr kumimoji="1" lang="ja-JP" altLang="en-US" smtClean="0"/>
              <a:t>2020/7/28</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275743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fld id="{DF3305F0-CA65-412A-87E3-AEE2C573FFC6}" type="datetime1">
              <a:rPr kumimoji="1" lang="ja-JP" altLang="en-US" smtClean="0"/>
              <a:t>2020/7/28</a:t>
            </a:fld>
            <a:endParaRPr kumimoji="1"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134119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9481"/>
            <a:ext cx="12192000"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2F5FDFB9-B4EB-47F2-A87E-C52DC99B37BC}" type="datetime1">
              <a:rPr kumimoji="1" lang="ja-JP" altLang="en-US" smtClean="0"/>
              <a:t>2020/7/28</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89319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85ABE3E5-AEE8-4E00-A386-C98EA8CC493E}" type="datetime1">
              <a:rPr kumimoji="1" lang="ja-JP" altLang="en-US" smtClean="0"/>
              <a:t>2020/7/28</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340011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AEC0180A-6485-40B6-88DB-985123DE86F0}" type="datetime1">
              <a:rPr kumimoji="1" lang="ja-JP" altLang="en-US" smtClean="0"/>
              <a:t>2020/7/28</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33707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E606347-4C4E-4587-B168-7F09E58AF81E}" type="datetime1">
              <a:rPr kumimoji="1" lang="ja-JP" altLang="en-US" smtClean="0"/>
              <a:t>2020/7/28</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8938422-5DFA-4F46-9AE1-8C4B15979858}" type="slidenum">
              <a:rPr kumimoji="1" lang="ja-JP" altLang="en-US" smtClean="0"/>
              <a:t>‹#›</a:t>
            </a:fld>
            <a:endParaRPr kumimoji="1" lang="ja-JP" altLang="en-US"/>
          </a:p>
        </p:txBody>
      </p:sp>
    </p:spTree>
    <p:extLst>
      <p:ext uri="{BB962C8B-B14F-4D97-AF65-F5344CB8AC3E}">
        <p14:creationId xmlns:p14="http://schemas.microsoft.com/office/powerpoint/2010/main" val="42555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79512" y="426522"/>
            <a:ext cx="4587498" cy="425608"/>
          </a:xfrm>
          <a:prstGeom prst="rect">
            <a:avLst/>
          </a:prstGeom>
        </p:spPr>
      </p:pic>
    </p:spTree>
    <p:extLst>
      <p:ext uri="{BB962C8B-B14F-4D97-AF65-F5344CB8AC3E}">
        <p14:creationId xmlns:p14="http://schemas.microsoft.com/office/powerpoint/2010/main" val="224468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3.png"/><Relationship Id="rId7"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4543CCB8-F0B6-4004-938F-26A137C8A57B" descr="17E0AE0A-DE70-44AC-977F-B148DF84E94B">
            <a:extLst>
              <a:ext uri="{FF2B5EF4-FFF2-40B4-BE49-F238E27FC236}">
                <a16:creationId xmlns:a16="http://schemas.microsoft.com/office/drawing/2014/main" id="{22768AFF-B564-4427-8D8C-3095AFC2F44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66" t="11064" r="-145" b="19154"/>
          <a:stretch/>
        </p:blipFill>
        <p:spPr bwMode="auto">
          <a:xfrm>
            <a:off x="-133212" y="1109793"/>
            <a:ext cx="12232446" cy="63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2350440E-C958-412E-9B65-D9C47F869048}"/>
              </a:ext>
            </a:extLst>
          </p:cNvPr>
          <p:cNvSpPr txBox="1"/>
          <p:nvPr/>
        </p:nvSpPr>
        <p:spPr>
          <a:xfrm>
            <a:off x="-40445" y="2740349"/>
            <a:ext cx="12232445" cy="830997"/>
          </a:xfrm>
          <a:prstGeom prst="rect">
            <a:avLst/>
          </a:prstGeom>
          <a:noFill/>
        </p:spPr>
        <p:txBody>
          <a:bodyPr wrap="square" rtlCol="0">
            <a:spAutoFit/>
          </a:bodyPr>
          <a:lstStyle/>
          <a:p>
            <a:pPr algn="ctr"/>
            <a:r>
              <a:rPr lang="ja-JP" altLang="en-US" sz="4800" b="1" dirty="0">
                <a:solidFill>
                  <a:schemeClr val="tx1">
                    <a:lumMod val="75000"/>
                    <a:lumOff val="25000"/>
                  </a:schemeClr>
                </a:solidFill>
              </a:rPr>
              <a:t>トレスマリア　内緒のズーム</a:t>
            </a:r>
            <a:endParaRPr lang="en-US" altLang="ja-JP" sz="4800" b="1" dirty="0">
              <a:solidFill>
                <a:schemeClr val="tx1">
                  <a:lumMod val="75000"/>
                  <a:lumOff val="25000"/>
                </a:schemeClr>
              </a:solidFill>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504" y="5940565"/>
            <a:ext cx="744992" cy="744992"/>
          </a:xfrm>
          <a:prstGeom prst="rect">
            <a:avLst/>
          </a:prstGeom>
        </p:spPr>
      </p:pic>
      <p:sp>
        <p:nvSpPr>
          <p:cNvPr id="5" name="テキスト ボックス 4">
            <a:extLst>
              <a:ext uri="{FF2B5EF4-FFF2-40B4-BE49-F238E27FC236}">
                <a16:creationId xmlns:a16="http://schemas.microsoft.com/office/drawing/2014/main" id="{BF6D40C8-C3E1-46C3-AAF9-CDD3E1E250A9}"/>
              </a:ext>
            </a:extLst>
          </p:cNvPr>
          <p:cNvSpPr txBox="1"/>
          <p:nvPr/>
        </p:nvSpPr>
        <p:spPr>
          <a:xfrm>
            <a:off x="-40446" y="3860993"/>
            <a:ext cx="12232445" cy="830997"/>
          </a:xfrm>
          <a:prstGeom prst="rect">
            <a:avLst/>
          </a:prstGeom>
          <a:noFill/>
        </p:spPr>
        <p:txBody>
          <a:bodyPr wrap="square" rtlCol="0">
            <a:spAutoFit/>
          </a:bodyPr>
          <a:lstStyle/>
          <a:p>
            <a:pPr algn="ctr"/>
            <a:r>
              <a:rPr lang="en-US" altLang="ja-JP" sz="4800" b="1" dirty="0">
                <a:solidFill>
                  <a:schemeClr val="tx1">
                    <a:lumMod val="75000"/>
                    <a:lumOff val="25000"/>
                  </a:schemeClr>
                </a:solidFill>
              </a:rPr>
              <a:t>『</a:t>
            </a:r>
            <a:r>
              <a:rPr lang="ja-JP" altLang="en-US" sz="4800" b="1" dirty="0">
                <a:solidFill>
                  <a:schemeClr val="tx1">
                    <a:lumMod val="75000"/>
                    <a:lumOff val="25000"/>
                  </a:schemeClr>
                </a:solidFill>
              </a:rPr>
              <a:t>第二回 </a:t>
            </a:r>
            <a:r>
              <a:rPr lang="en-US" altLang="ja-JP" sz="4800" b="1" dirty="0">
                <a:solidFill>
                  <a:schemeClr val="tx1">
                    <a:lumMod val="75000"/>
                    <a:lumOff val="25000"/>
                  </a:schemeClr>
                </a:solidFill>
              </a:rPr>
              <a:t>VIO</a:t>
            </a:r>
            <a:r>
              <a:rPr lang="ja-JP" altLang="en-US" sz="4800" b="1" dirty="0">
                <a:solidFill>
                  <a:schemeClr val="tx1">
                    <a:lumMod val="75000"/>
                    <a:lumOff val="25000"/>
                  </a:schemeClr>
                </a:solidFill>
              </a:rPr>
              <a:t>脱毛の本音</a:t>
            </a:r>
            <a:r>
              <a:rPr lang="en-US" altLang="ja-JP" sz="4800" b="1" dirty="0">
                <a:solidFill>
                  <a:schemeClr val="tx1">
                    <a:lumMod val="75000"/>
                    <a:lumOff val="25000"/>
                  </a:schemeClr>
                </a:solidFill>
              </a:rPr>
              <a:t>』</a:t>
            </a:r>
          </a:p>
        </p:txBody>
      </p:sp>
    </p:spTree>
    <p:extLst>
      <p:ext uri="{BB962C8B-B14F-4D97-AF65-F5344CB8AC3E}">
        <p14:creationId xmlns:p14="http://schemas.microsoft.com/office/powerpoint/2010/main" val="214150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7846255-9A6D-4FF3-B021-E498FA2829D4}"/>
              </a:ext>
            </a:extLst>
          </p:cNvPr>
          <p:cNvSpPr/>
          <p:nvPr/>
        </p:nvSpPr>
        <p:spPr>
          <a:xfrm>
            <a:off x="0" y="1119779"/>
            <a:ext cx="12284765" cy="58872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日本</a:t>
            </a:r>
            <a:r>
              <a:rPr lang="en-US" altLang="ja-JP" sz="4320" b="1" dirty="0">
                <a:solidFill>
                  <a:schemeClr val="tx1">
                    <a:lumMod val="75000"/>
                    <a:lumOff val="25000"/>
                  </a:schemeClr>
                </a:solidFill>
                <a:latin typeface="+mn-ea"/>
                <a:cs typeface="Arial" panose="020B0604020202020204" pitchFamily="34" charset="0"/>
              </a:rPr>
              <a:t>】2000</a:t>
            </a:r>
            <a:r>
              <a:rPr lang="ja-JP" altLang="en-US" sz="4320" b="1" dirty="0">
                <a:solidFill>
                  <a:schemeClr val="tx1">
                    <a:lumMod val="75000"/>
                    <a:lumOff val="25000"/>
                  </a:schemeClr>
                </a:solidFill>
                <a:latin typeface="+mn-ea"/>
                <a:cs typeface="Arial" panose="020B0604020202020204" pitchFamily="34" charset="0"/>
              </a:rPr>
              <a:t>年からエステ脱毛器が開発・普及</a:t>
            </a:r>
            <a:endParaRPr lang="en-US" altLang="ja-JP" sz="4320" b="1" dirty="0">
              <a:solidFill>
                <a:schemeClr val="tx1">
                  <a:lumMod val="75000"/>
                  <a:lumOff val="25000"/>
                </a:schemeClr>
              </a:solidFill>
              <a:latin typeface="+mn-ea"/>
              <a:cs typeface="Arial" panose="020B0604020202020204" pitchFamily="34" charset="0"/>
            </a:endParaRPr>
          </a:p>
        </p:txBody>
      </p:sp>
      <p:pic>
        <p:nvPicPr>
          <p:cNvPr id="5" name="Picture 2">
            <a:extLst>
              <a:ext uri="{FF2B5EF4-FFF2-40B4-BE49-F238E27FC236}">
                <a16:creationId xmlns:a16="http://schemas.microsoft.com/office/drawing/2014/main" id="{4335CE6D-212F-4A18-8011-885F9D6E7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3"/>
          <a:stretch/>
        </p:blipFill>
        <p:spPr bwMode="auto">
          <a:xfrm>
            <a:off x="3236421" y="2481732"/>
            <a:ext cx="5719157" cy="380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5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22FC517-9DB2-43A1-892D-F310023AA43E}"/>
              </a:ext>
            </a:extLst>
          </p:cNvPr>
          <p:cNvSpPr/>
          <p:nvPr/>
        </p:nvSpPr>
        <p:spPr>
          <a:xfrm>
            <a:off x="-57042" y="1027837"/>
            <a:ext cx="12192000" cy="5798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descr="テキスト, 地図 が含まれている画像&#10;&#10;自動的に生成された説明">
            <a:extLst>
              <a:ext uri="{FF2B5EF4-FFF2-40B4-BE49-F238E27FC236}">
                <a16:creationId xmlns:a16="http://schemas.microsoft.com/office/drawing/2014/main" id="{CAA0E55D-7A0D-409D-963C-C794F4D1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03" r="2873" b="25890"/>
          <a:stretch/>
        </p:blipFill>
        <p:spPr>
          <a:xfrm>
            <a:off x="1850989" y="2147332"/>
            <a:ext cx="8490022" cy="3988389"/>
          </a:xfrm>
          <a:prstGeom prst="rect">
            <a:avLst/>
          </a:prstGeom>
        </p:spPr>
      </p:pic>
      <p:sp>
        <p:nvSpPr>
          <p:cNvPr id="11" name="正方形/長方形 10">
            <a:extLst>
              <a:ext uri="{FF2B5EF4-FFF2-40B4-BE49-F238E27FC236}">
                <a16:creationId xmlns:a16="http://schemas.microsoft.com/office/drawing/2014/main" id="{1A6A03E3-997C-4332-98AA-3E4543A46751}"/>
              </a:ext>
            </a:extLst>
          </p:cNvPr>
          <p:cNvSpPr/>
          <p:nvPr/>
        </p:nvSpPr>
        <p:spPr>
          <a:xfrm>
            <a:off x="57042" y="1172086"/>
            <a:ext cx="12192000" cy="830997"/>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女性ホルモンは、</a:t>
            </a:r>
            <a:r>
              <a:rPr lang="en-US" altLang="ja-JP" sz="4800" b="1" dirty="0">
                <a:solidFill>
                  <a:schemeClr val="tx1">
                    <a:lumMod val="75000"/>
                    <a:lumOff val="25000"/>
                  </a:schemeClr>
                </a:solidFill>
                <a:latin typeface="+mn-ea"/>
                <a:cs typeface="Arial" panose="020B0604020202020204" pitchFamily="34" charset="0"/>
              </a:rPr>
              <a:t>40</a:t>
            </a:r>
            <a:r>
              <a:rPr lang="ja-JP" altLang="en-US" sz="4800" b="1" dirty="0">
                <a:solidFill>
                  <a:schemeClr val="tx1">
                    <a:lumMod val="75000"/>
                    <a:lumOff val="25000"/>
                  </a:schemeClr>
                </a:solidFill>
                <a:latin typeface="+mn-ea"/>
                <a:cs typeface="Arial" panose="020B0604020202020204" pitchFamily="34" charset="0"/>
              </a:rPr>
              <a:t>代から急激に減少する</a:t>
            </a:r>
            <a:endParaRPr lang="en-US" altLang="ja-JP" sz="4800" b="1" dirty="0">
              <a:solidFill>
                <a:schemeClr val="tx1">
                  <a:lumMod val="75000"/>
                  <a:lumOff val="25000"/>
                </a:schemeClr>
              </a:solidFill>
              <a:latin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BBB04A4C-4B50-4C0B-9A18-69DDCD52BCA4}"/>
              </a:ext>
            </a:extLst>
          </p:cNvPr>
          <p:cNvSpPr txBox="1"/>
          <p:nvPr/>
        </p:nvSpPr>
        <p:spPr>
          <a:xfrm>
            <a:off x="2876204" y="3032637"/>
            <a:ext cx="515390" cy="954107"/>
          </a:xfrm>
          <a:prstGeom prst="rect">
            <a:avLst/>
          </a:prstGeom>
          <a:solidFill>
            <a:schemeClr val="accent4">
              <a:lumMod val="60000"/>
              <a:lumOff val="40000"/>
            </a:schemeClr>
          </a:solidFill>
        </p:spPr>
        <p:txBody>
          <a:bodyPr wrap="square" rtlCol="0">
            <a:spAutoFit/>
          </a:bodyPr>
          <a:lstStyle/>
          <a:p>
            <a:r>
              <a:rPr kumimoji="1" lang="ja-JP" altLang="en-US" sz="2800" dirty="0"/>
              <a:t>初経</a:t>
            </a:r>
          </a:p>
        </p:txBody>
      </p:sp>
      <p:sp>
        <p:nvSpPr>
          <p:cNvPr id="12" name="テキスト ボックス 11">
            <a:extLst>
              <a:ext uri="{FF2B5EF4-FFF2-40B4-BE49-F238E27FC236}">
                <a16:creationId xmlns:a16="http://schemas.microsoft.com/office/drawing/2014/main" id="{54F71187-B256-4F72-9980-AA401522CF60}"/>
              </a:ext>
            </a:extLst>
          </p:cNvPr>
          <p:cNvSpPr txBox="1"/>
          <p:nvPr/>
        </p:nvSpPr>
        <p:spPr>
          <a:xfrm>
            <a:off x="6038288" y="3032638"/>
            <a:ext cx="515390" cy="954107"/>
          </a:xfrm>
          <a:prstGeom prst="rect">
            <a:avLst/>
          </a:prstGeom>
          <a:solidFill>
            <a:schemeClr val="accent4">
              <a:lumMod val="60000"/>
              <a:lumOff val="40000"/>
            </a:schemeClr>
          </a:solidFill>
        </p:spPr>
        <p:txBody>
          <a:bodyPr wrap="square" rtlCol="0">
            <a:spAutoFit/>
          </a:bodyPr>
          <a:lstStyle/>
          <a:p>
            <a:r>
              <a:rPr kumimoji="1" lang="ja-JP" altLang="en-US" sz="2800" dirty="0"/>
              <a:t>閉経</a:t>
            </a:r>
          </a:p>
        </p:txBody>
      </p:sp>
      <p:sp>
        <p:nvSpPr>
          <p:cNvPr id="13" name="正方形/長方形 12">
            <a:extLst>
              <a:ext uri="{FF2B5EF4-FFF2-40B4-BE49-F238E27FC236}">
                <a16:creationId xmlns:a16="http://schemas.microsoft.com/office/drawing/2014/main" id="{C1D25CCE-F00A-4CEA-BAA9-3C1FF2E24D89}"/>
              </a:ext>
            </a:extLst>
          </p:cNvPr>
          <p:cNvSpPr/>
          <p:nvPr/>
        </p:nvSpPr>
        <p:spPr>
          <a:xfrm>
            <a:off x="8709495" y="6456632"/>
            <a:ext cx="6206260" cy="369332"/>
          </a:xfrm>
          <a:prstGeom prst="rect">
            <a:avLst/>
          </a:prstGeom>
        </p:spPr>
        <p:txBody>
          <a:bodyPr wrap="square">
            <a:spAutoFit/>
          </a:bodyPr>
          <a:lstStyle/>
          <a:p>
            <a:r>
              <a:rPr lang="ja-JP" altLang="en-US"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引用：　対馬ルリ子先生の資料より</a:t>
            </a:r>
            <a:endParaRPr lang="en-US" altLang="ja-JP"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302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E7C25B6-6E45-4924-BE05-558FE0F353A7}"/>
              </a:ext>
            </a:extLst>
          </p:cNvPr>
          <p:cNvSpPr/>
          <p:nvPr/>
        </p:nvSpPr>
        <p:spPr>
          <a:xfrm>
            <a:off x="0" y="1119779"/>
            <a:ext cx="12284765" cy="58872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VIO</a:t>
            </a:r>
            <a:r>
              <a:rPr lang="ja-JP" altLang="en-US" sz="4320" b="1" dirty="0">
                <a:solidFill>
                  <a:schemeClr val="tx1">
                    <a:lumMod val="75000"/>
                    <a:lumOff val="25000"/>
                  </a:schemeClr>
                </a:solidFill>
                <a:latin typeface="+mn-ea"/>
                <a:cs typeface="Arial" panose="020B0604020202020204" pitchFamily="34" charset="0"/>
              </a:rPr>
              <a:t>脱毛した本音＜良い点＞</a:t>
            </a:r>
            <a:endParaRPr lang="en-US" altLang="ja-JP" sz="4320" b="1" dirty="0">
              <a:solidFill>
                <a:schemeClr val="tx1">
                  <a:lumMod val="75000"/>
                  <a:lumOff val="25000"/>
                </a:schemeClr>
              </a:solidFill>
              <a:latin typeface="+mn-ea"/>
              <a:cs typeface="Arial" panose="020B0604020202020204" pitchFamily="34" charset="0"/>
            </a:endParaRPr>
          </a:p>
        </p:txBody>
      </p:sp>
      <p:sp>
        <p:nvSpPr>
          <p:cNvPr id="2" name="テキスト ボックス 1">
            <a:extLst>
              <a:ext uri="{FF2B5EF4-FFF2-40B4-BE49-F238E27FC236}">
                <a16:creationId xmlns:a16="http://schemas.microsoft.com/office/drawing/2014/main" id="{9FD19936-B4A6-4604-AD06-34D6CA12EDD9}"/>
              </a:ext>
            </a:extLst>
          </p:cNvPr>
          <p:cNvSpPr txBox="1"/>
          <p:nvPr/>
        </p:nvSpPr>
        <p:spPr>
          <a:xfrm>
            <a:off x="681644" y="2293703"/>
            <a:ext cx="11255432" cy="4031873"/>
          </a:xfrm>
          <a:prstGeom prst="rect">
            <a:avLst/>
          </a:prstGeom>
          <a:noFill/>
        </p:spPr>
        <p:txBody>
          <a:bodyPr wrap="square" rtlCol="0">
            <a:spAutoFit/>
          </a:bodyPr>
          <a:lstStyle/>
          <a:p>
            <a:r>
              <a:rPr kumimoji="1" lang="ja-JP" altLang="en-US" sz="3200" dirty="0">
                <a:latin typeface="+mj-ea"/>
                <a:ea typeface="+mj-ea"/>
              </a:rPr>
              <a:t>・ 毛がトイレに落ちることがなくって、ストレスフリー！</a:t>
            </a:r>
            <a:endParaRPr kumimoji="1" lang="en-US" altLang="ja-JP" sz="3200" dirty="0">
              <a:latin typeface="+mj-ea"/>
              <a:ea typeface="+mj-ea"/>
            </a:endParaRPr>
          </a:p>
          <a:p>
            <a:r>
              <a:rPr lang="ja-JP" altLang="en-US" sz="3200" dirty="0">
                <a:latin typeface="+mj-ea"/>
                <a:ea typeface="+mj-ea"/>
              </a:rPr>
              <a:t>・ 生理がラクになった！</a:t>
            </a:r>
            <a:endParaRPr lang="en-US" altLang="ja-JP" sz="3200" dirty="0">
              <a:latin typeface="+mj-ea"/>
              <a:ea typeface="+mj-ea"/>
            </a:endParaRPr>
          </a:p>
          <a:p>
            <a:r>
              <a:rPr kumimoji="1" lang="ja-JP" altLang="en-US" sz="3200" dirty="0">
                <a:latin typeface="+mj-ea"/>
                <a:ea typeface="+mj-ea"/>
              </a:rPr>
              <a:t>・ ムレなくなるし、可愛い下着がはける！</a:t>
            </a:r>
            <a:endParaRPr kumimoji="1" lang="en-US" altLang="ja-JP" sz="3200" dirty="0">
              <a:latin typeface="+mj-ea"/>
              <a:ea typeface="+mj-ea"/>
            </a:endParaRPr>
          </a:p>
          <a:p>
            <a:r>
              <a:rPr lang="ja-JP" altLang="en-US" sz="3200" dirty="0">
                <a:latin typeface="+mj-ea"/>
                <a:ea typeface="+mj-ea"/>
              </a:rPr>
              <a:t>・ ショーツや水着からはみ出ちゃうかも！って心配が無い！</a:t>
            </a:r>
            <a:endParaRPr lang="en-US" altLang="ja-JP" sz="3200" dirty="0">
              <a:latin typeface="+mj-ea"/>
              <a:ea typeface="+mj-ea"/>
            </a:endParaRPr>
          </a:p>
          <a:p>
            <a:r>
              <a:rPr kumimoji="1" lang="ja-JP" altLang="en-US" sz="3200" dirty="0">
                <a:latin typeface="+mj-ea"/>
                <a:ea typeface="+mj-ea"/>
              </a:rPr>
              <a:t>・ 清潔であることを実感できる！</a:t>
            </a:r>
            <a:br>
              <a:rPr kumimoji="1" lang="en-US" altLang="ja-JP" sz="3200" dirty="0">
                <a:latin typeface="+mj-ea"/>
                <a:ea typeface="+mj-ea"/>
              </a:rPr>
            </a:br>
            <a:r>
              <a:rPr kumimoji="1" lang="ja-JP" altLang="en-US" sz="3200" dirty="0">
                <a:latin typeface="+mj-ea"/>
                <a:ea typeface="+mj-ea"/>
              </a:rPr>
              <a:t>・ セックスの不安がなくなる！</a:t>
            </a:r>
            <a:br>
              <a:rPr kumimoji="1" lang="en-US" altLang="ja-JP" sz="3200" dirty="0">
                <a:latin typeface="+mj-ea"/>
                <a:ea typeface="+mj-ea"/>
              </a:rPr>
            </a:br>
            <a:r>
              <a:rPr kumimoji="1" lang="ja-JP" altLang="en-US" sz="3200" dirty="0">
                <a:latin typeface="+mj-ea"/>
                <a:ea typeface="+mj-ea"/>
              </a:rPr>
              <a:t>・ 自分</a:t>
            </a:r>
            <a:r>
              <a:rPr lang="ja-JP" altLang="en-US" sz="3200" dirty="0">
                <a:latin typeface="+mj-ea"/>
                <a:ea typeface="+mj-ea"/>
              </a:rPr>
              <a:t>自身</a:t>
            </a:r>
            <a:r>
              <a:rPr kumimoji="1" lang="ja-JP" altLang="en-US" sz="3200" dirty="0">
                <a:latin typeface="+mj-ea"/>
                <a:ea typeface="+mj-ea"/>
              </a:rPr>
              <a:t>に自信が持てるようになった！　</a:t>
            </a:r>
            <a:endParaRPr kumimoji="1" lang="en-US" altLang="ja-JP" sz="3200" dirty="0">
              <a:latin typeface="+mj-ea"/>
              <a:ea typeface="+mj-ea"/>
            </a:endParaRPr>
          </a:p>
          <a:p>
            <a:r>
              <a:rPr lang="ja-JP" altLang="en-US" sz="3200" dirty="0">
                <a:latin typeface="+mj-ea"/>
                <a:ea typeface="+mj-ea"/>
              </a:rPr>
              <a:t>・ 脱毛は早い方がいいと思う！</a:t>
            </a:r>
            <a:endParaRPr kumimoji="1" lang="ja-JP" altLang="en-US" sz="3200" dirty="0">
              <a:latin typeface="+mj-ea"/>
              <a:ea typeface="+mj-ea"/>
            </a:endParaRPr>
          </a:p>
        </p:txBody>
      </p:sp>
    </p:spTree>
    <p:extLst>
      <p:ext uri="{BB962C8B-B14F-4D97-AF65-F5344CB8AC3E}">
        <p14:creationId xmlns:p14="http://schemas.microsoft.com/office/powerpoint/2010/main" val="317368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E7C25B6-6E45-4924-BE05-558FE0F353A7}"/>
              </a:ext>
            </a:extLst>
          </p:cNvPr>
          <p:cNvSpPr/>
          <p:nvPr/>
        </p:nvSpPr>
        <p:spPr>
          <a:xfrm>
            <a:off x="0" y="1119779"/>
            <a:ext cx="12284765" cy="58872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VIO</a:t>
            </a:r>
            <a:r>
              <a:rPr lang="ja-JP" altLang="en-US" sz="4320" b="1" dirty="0">
                <a:solidFill>
                  <a:schemeClr val="tx1">
                    <a:lumMod val="75000"/>
                    <a:lumOff val="25000"/>
                  </a:schemeClr>
                </a:solidFill>
                <a:latin typeface="+mn-ea"/>
                <a:cs typeface="Arial" panose="020B0604020202020204" pitchFamily="34" charset="0"/>
              </a:rPr>
              <a:t>脱毛した本音＜悪い点＞</a:t>
            </a:r>
            <a:endParaRPr lang="en-US" altLang="ja-JP" sz="4320" b="1" dirty="0">
              <a:solidFill>
                <a:schemeClr val="tx1">
                  <a:lumMod val="75000"/>
                  <a:lumOff val="25000"/>
                </a:schemeClr>
              </a:solidFill>
              <a:latin typeface="+mn-ea"/>
              <a:cs typeface="Arial" panose="020B0604020202020204" pitchFamily="34" charset="0"/>
            </a:endParaRPr>
          </a:p>
        </p:txBody>
      </p:sp>
      <p:sp>
        <p:nvSpPr>
          <p:cNvPr id="2" name="テキスト ボックス 1">
            <a:extLst>
              <a:ext uri="{FF2B5EF4-FFF2-40B4-BE49-F238E27FC236}">
                <a16:creationId xmlns:a16="http://schemas.microsoft.com/office/drawing/2014/main" id="{9FD19936-B4A6-4604-AD06-34D6CA12EDD9}"/>
              </a:ext>
            </a:extLst>
          </p:cNvPr>
          <p:cNvSpPr txBox="1"/>
          <p:nvPr/>
        </p:nvSpPr>
        <p:spPr>
          <a:xfrm>
            <a:off x="681644" y="2293703"/>
            <a:ext cx="11205556" cy="2554545"/>
          </a:xfrm>
          <a:prstGeom prst="rect">
            <a:avLst/>
          </a:prstGeom>
          <a:noFill/>
        </p:spPr>
        <p:txBody>
          <a:bodyPr wrap="square" rtlCol="0">
            <a:spAutoFit/>
          </a:bodyPr>
          <a:lstStyle/>
          <a:p>
            <a:r>
              <a:rPr kumimoji="1" lang="ja-JP" altLang="en-US" sz="3200" dirty="0">
                <a:latin typeface="+mj-ea"/>
                <a:ea typeface="+mj-ea"/>
              </a:rPr>
              <a:t>・ </a:t>
            </a:r>
            <a:r>
              <a:rPr lang="ja-JP" altLang="en-US" sz="3200" dirty="0">
                <a:latin typeface="+mj-ea"/>
                <a:ea typeface="+mj-ea"/>
              </a:rPr>
              <a:t>痛い</a:t>
            </a:r>
            <a:r>
              <a:rPr kumimoji="1" lang="ja-JP" altLang="en-US" sz="3200" dirty="0">
                <a:latin typeface="+mj-ea"/>
                <a:ea typeface="+mj-ea"/>
              </a:rPr>
              <a:t>！（⇒麻酔もあります）</a:t>
            </a:r>
            <a:endParaRPr kumimoji="1" lang="en-US" altLang="ja-JP" sz="3200" dirty="0">
              <a:latin typeface="+mj-ea"/>
              <a:ea typeface="+mj-ea"/>
            </a:endParaRPr>
          </a:p>
          <a:p>
            <a:r>
              <a:rPr lang="ja-JP" altLang="en-US" sz="3200" dirty="0">
                <a:latin typeface="+mj-ea"/>
                <a:ea typeface="+mj-ea"/>
              </a:rPr>
              <a:t>・ はずかしい！（⇒施術者は、気にしていませんので大丈夫）</a:t>
            </a:r>
            <a:endParaRPr lang="en-US" altLang="ja-JP" sz="3200" dirty="0">
              <a:latin typeface="+mj-ea"/>
              <a:ea typeface="+mj-ea"/>
            </a:endParaRPr>
          </a:p>
          <a:p>
            <a:r>
              <a:rPr lang="ja-JP" altLang="en-US" sz="3200" dirty="0">
                <a:latin typeface="+mj-ea"/>
                <a:ea typeface="+mj-ea"/>
              </a:rPr>
              <a:t>・</a:t>
            </a:r>
            <a:r>
              <a:rPr lang="en-US" altLang="ja-JP" sz="3200" dirty="0">
                <a:latin typeface="+mj-ea"/>
                <a:ea typeface="+mj-ea"/>
              </a:rPr>
              <a:t> V</a:t>
            </a:r>
            <a:r>
              <a:rPr lang="ja-JP" altLang="en-US" sz="3200" dirty="0">
                <a:latin typeface="+mj-ea"/>
                <a:ea typeface="+mj-ea"/>
              </a:rPr>
              <a:t>エリアを残さず取ればよかった！　（⇒あとからできます）</a:t>
            </a:r>
            <a:endParaRPr lang="en-US" altLang="ja-JP" sz="3200" dirty="0">
              <a:latin typeface="+mj-ea"/>
              <a:ea typeface="+mj-ea"/>
            </a:endParaRPr>
          </a:p>
          <a:p>
            <a:r>
              <a:rPr kumimoji="1" lang="ja-JP" altLang="en-US" sz="3200" dirty="0">
                <a:latin typeface="+mj-ea"/>
                <a:ea typeface="+mj-ea"/>
              </a:rPr>
              <a:t>・ </a:t>
            </a:r>
            <a:r>
              <a:rPr lang="ja-JP" altLang="en-US" sz="3200" dirty="0">
                <a:latin typeface="+mj-ea"/>
                <a:ea typeface="+mj-ea"/>
              </a:rPr>
              <a:t>予約が取りにくいサロンもある（⇒小さめの規模だと取りやすい）</a:t>
            </a:r>
            <a:endParaRPr kumimoji="1" lang="en-US" altLang="ja-JP" sz="3200" dirty="0">
              <a:latin typeface="+mj-ea"/>
              <a:ea typeface="+mj-ea"/>
            </a:endParaRPr>
          </a:p>
          <a:p>
            <a:r>
              <a:rPr lang="ja-JP" altLang="en-US" sz="3200" dirty="0">
                <a:latin typeface="+mj-ea"/>
                <a:ea typeface="+mj-ea"/>
              </a:rPr>
              <a:t>・ 施術者との相性　（⇒指名するのがおすすめ）</a:t>
            </a:r>
            <a:endParaRPr lang="en-US" altLang="ja-JP" sz="3200" dirty="0">
              <a:latin typeface="+mj-ea"/>
              <a:ea typeface="+mj-ea"/>
            </a:endParaRPr>
          </a:p>
        </p:txBody>
      </p:sp>
    </p:spTree>
    <p:extLst>
      <p:ext uri="{BB962C8B-B14F-4D97-AF65-F5344CB8AC3E}">
        <p14:creationId xmlns:p14="http://schemas.microsoft.com/office/powerpoint/2010/main" val="202808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92765" y="3013502"/>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③ 脱毛の種類</a:t>
            </a:r>
            <a:endPar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4492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ja-JP" altLang="en-US" sz="4320" b="1">
                <a:solidFill>
                  <a:schemeClr val="tx1">
                    <a:lumMod val="75000"/>
                    <a:lumOff val="25000"/>
                  </a:schemeClr>
                </a:solidFill>
                <a:latin typeface="+mn-ea"/>
                <a:cs typeface="Arial" panose="020B0604020202020204" pitchFamily="34" charset="0"/>
              </a:rPr>
              <a:t>（１）医療脱毛</a:t>
            </a:r>
            <a:endParaRPr lang="en-US" altLang="ja-JP" sz="4320" b="1" dirty="0">
              <a:solidFill>
                <a:schemeClr val="tx1">
                  <a:lumMod val="75000"/>
                  <a:lumOff val="25000"/>
                </a:schemeClr>
              </a:solidFill>
              <a:latin typeface="+mn-ea"/>
              <a:cs typeface="Arial" panose="020B0604020202020204" pitchFamily="34" charset="0"/>
            </a:endParaRPr>
          </a:p>
        </p:txBody>
      </p:sp>
      <p:pic>
        <p:nvPicPr>
          <p:cNvPr id="5" name="Picture 2">
            <a:extLst>
              <a:ext uri="{FF2B5EF4-FFF2-40B4-BE49-F238E27FC236}">
                <a16:creationId xmlns:a16="http://schemas.microsoft.com/office/drawing/2014/main" id="{4335CE6D-212F-4A18-8011-885F9D6E72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3"/>
          <a:stretch/>
        </p:blipFill>
        <p:spPr bwMode="auto">
          <a:xfrm>
            <a:off x="3236421" y="2481732"/>
            <a:ext cx="5719157" cy="380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9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ja-JP" altLang="en-US" sz="4320" b="1" dirty="0">
                <a:solidFill>
                  <a:schemeClr val="tx1">
                    <a:lumMod val="75000"/>
                    <a:lumOff val="25000"/>
                  </a:schemeClr>
                </a:solidFill>
                <a:latin typeface="+mn-ea"/>
                <a:cs typeface="Arial" panose="020B0604020202020204" pitchFamily="34" charset="0"/>
              </a:rPr>
              <a:t>（２）エステサロン脱毛</a:t>
            </a:r>
            <a:endParaRPr lang="en-US" altLang="ja-JP" sz="4320" b="1" dirty="0">
              <a:solidFill>
                <a:schemeClr val="tx1">
                  <a:lumMod val="75000"/>
                  <a:lumOff val="25000"/>
                </a:schemeClr>
              </a:solidFill>
              <a:latin typeface="+mn-ea"/>
              <a:cs typeface="Arial" panose="020B0604020202020204" pitchFamily="34" charset="0"/>
            </a:endParaRPr>
          </a:p>
        </p:txBody>
      </p:sp>
      <p:pic>
        <p:nvPicPr>
          <p:cNvPr id="4" name="Picture 2">
            <a:extLst>
              <a:ext uri="{FF2B5EF4-FFF2-40B4-BE49-F238E27FC236}">
                <a16:creationId xmlns:a16="http://schemas.microsoft.com/office/drawing/2014/main" id="{305F8B17-BEEE-4CC9-9D86-633A3D77AF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85"/>
          <a:stretch/>
        </p:blipFill>
        <p:spPr bwMode="auto">
          <a:xfrm>
            <a:off x="3236422" y="2481730"/>
            <a:ext cx="5719157" cy="380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8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ja-JP" altLang="en-US" sz="4320" b="1" dirty="0">
                <a:solidFill>
                  <a:schemeClr val="tx1">
                    <a:lumMod val="75000"/>
                    <a:lumOff val="25000"/>
                  </a:schemeClr>
                </a:solidFill>
                <a:latin typeface="+mn-ea"/>
                <a:cs typeface="Arial" panose="020B0604020202020204" pitchFamily="34" charset="0"/>
              </a:rPr>
              <a:t>（３）ホームケア脱毛</a:t>
            </a:r>
            <a:endParaRPr lang="en-US" altLang="ja-JP" sz="4320" b="1" dirty="0">
              <a:solidFill>
                <a:schemeClr val="tx1">
                  <a:lumMod val="75000"/>
                  <a:lumOff val="25000"/>
                </a:schemeClr>
              </a:solidFill>
              <a:latin typeface="+mn-ea"/>
              <a:cs typeface="Arial" panose="020B0604020202020204" pitchFamily="34" charset="0"/>
            </a:endParaRPr>
          </a:p>
        </p:txBody>
      </p:sp>
      <p:pic>
        <p:nvPicPr>
          <p:cNvPr id="3074" name="Picture 2">
            <a:extLst>
              <a:ext uri="{FF2B5EF4-FFF2-40B4-BE49-F238E27FC236}">
                <a16:creationId xmlns:a16="http://schemas.microsoft.com/office/drawing/2014/main" id="{E3B0C3EF-AC43-4C0D-8C7E-8990F478C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744" y="2481732"/>
            <a:ext cx="5356513" cy="3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9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ja-JP" altLang="en-US" sz="4320" b="1" dirty="0">
                <a:solidFill>
                  <a:schemeClr val="tx1">
                    <a:lumMod val="75000"/>
                    <a:lumOff val="25000"/>
                  </a:schemeClr>
                </a:solidFill>
                <a:latin typeface="+mn-ea"/>
                <a:cs typeface="Arial" panose="020B0604020202020204" pitchFamily="34" charset="0"/>
              </a:rPr>
              <a:t>（４）ワックス脱毛</a:t>
            </a:r>
            <a:endParaRPr lang="en-US" altLang="ja-JP" sz="4320" b="1" dirty="0">
              <a:solidFill>
                <a:schemeClr val="tx1">
                  <a:lumMod val="75000"/>
                  <a:lumOff val="25000"/>
                </a:schemeClr>
              </a:solidFill>
              <a:latin typeface="+mn-ea"/>
              <a:cs typeface="Arial" panose="020B0604020202020204" pitchFamily="34" charset="0"/>
            </a:endParaRPr>
          </a:p>
        </p:txBody>
      </p:sp>
      <p:pic>
        <p:nvPicPr>
          <p:cNvPr id="2052" name="Picture 4">
            <a:extLst>
              <a:ext uri="{FF2B5EF4-FFF2-40B4-BE49-F238E27FC236}">
                <a16:creationId xmlns:a16="http://schemas.microsoft.com/office/drawing/2014/main" id="{F6C01172-04FD-48F9-98B5-AD32BB20F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421" y="2644658"/>
            <a:ext cx="5719158" cy="379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0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92765" y="3013502"/>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④ 脱毛の後、デリケートゾーンのケア方法</a:t>
            </a:r>
            <a:endPar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6213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C69E337-B27B-4C0A-8905-3480ACBBBCAC}"/>
              </a:ext>
            </a:extLst>
          </p:cNvPr>
          <p:cNvSpPr/>
          <p:nvPr/>
        </p:nvSpPr>
        <p:spPr>
          <a:xfrm>
            <a:off x="0" y="0"/>
            <a:ext cx="12496800" cy="6858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60"/>
          </a:p>
        </p:txBody>
      </p:sp>
      <p:sp>
        <p:nvSpPr>
          <p:cNvPr id="6" name="テキスト ボックス 5">
            <a:extLst>
              <a:ext uri="{FF2B5EF4-FFF2-40B4-BE49-F238E27FC236}">
                <a16:creationId xmlns:a16="http://schemas.microsoft.com/office/drawing/2014/main" id="{190D9FAA-F94A-4C0E-8EDC-47803AAE9617}"/>
              </a:ext>
            </a:extLst>
          </p:cNvPr>
          <p:cNvSpPr txBox="1"/>
          <p:nvPr/>
        </p:nvSpPr>
        <p:spPr>
          <a:xfrm>
            <a:off x="607490" y="397592"/>
            <a:ext cx="10977020"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n-ea"/>
                <a:cs typeface="Arial" panose="020B0604020202020204" pitchFamily="34" charset="0"/>
              </a:rPr>
              <a:t>お願い</a:t>
            </a:r>
            <a:endParaRPr lang="en-US" altLang="ja-JP" sz="4800" b="1" dirty="0">
              <a:solidFill>
                <a:schemeClr val="tx1">
                  <a:lumMod val="75000"/>
                  <a:lumOff val="25000"/>
                </a:schemeClr>
              </a:solidFill>
              <a:latin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D481C29C-BACE-4B57-8AAF-559A4B740BD0}"/>
              </a:ext>
            </a:extLst>
          </p:cNvPr>
          <p:cNvSpPr txBox="1"/>
          <p:nvPr/>
        </p:nvSpPr>
        <p:spPr>
          <a:xfrm>
            <a:off x="2595316" y="1946575"/>
            <a:ext cx="10977020" cy="646331"/>
          </a:xfrm>
          <a:prstGeom prst="rect">
            <a:avLst/>
          </a:prstGeom>
          <a:noFill/>
        </p:spPr>
        <p:txBody>
          <a:bodyPr wrap="square" rtlCol="0">
            <a:spAutoFit/>
          </a:bodyPr>
          <a:lstStyle/>
          <a:p>
            <a:r>
              <a:rPr lang="ja-JP" altLang="en-US" sz="3600" b="1" dirty="0">
                <a:solidFill>
                  <a:schemeClr val="tx1">
                    <a:lumMod val="75000"/>
                    <a:lumOff val="25000"/>
                  </a:schemeClr>
                </a:solidFill>
                <a:latin typeface="+mn-ea"/>
                <a:cs typeface="Arial" panose="020B0604020202020204" pitchFamily="34" charset="0"/>
              </a:rPr>
              <a:t>１．表示名をお名前に変更する</a:t>
            </a:r>
            <a:endParaRPr lang="en-US" altLang="ja-JP" sz="3600" b="1" dirty="0">
              <a:solidFill>
                <a:schemeClr val="tx1">
                  <a:lumMod val="75000"/>
                  <a:lumOff val="25000"/>
                </a:schemeClr>
              </a:solidFill>
              <a:latin typeface="+mn-ea"/>
              <a:cs typeface="Arial" panose="020B0604020202020204" pitchFamily="34" charset="0"/>
            </a:endParaRPr>
          </a:p>
        </p:txBody>
      </p:sp>
      <p:sp>
        <p:nvSpPr>
          <p:cNvPr id="8" name="テキスト ボックス 7">
            <a:extLst>
              <a:ext uri="{FF2B5EF4-FFF2-40B4-BE49-F238E27FC236}">
                <a16:creationId xmlns:a16="http://schemas.microsoft.com/office/drawing/2014/main" id="{D57A21EB-FD93-4DE4-A001-6BF9648A2875}"/>
              </a:ext>
            </a:extLst>
          </p:cNvPr>
          <p:cNvSpPr txBox="1"/>
          <p:nvPr/>
        </p:nvSpPr>
        <p:spPr>
          <a:xfrm>
            <a:off x="2595316" y="2961042"/>
            <a:ext cx="10977020" cy="646331"/>
          </a:xfrm>
          <a:prstGeom prst="rect">
            <a:avLst/>
          </a:prstGeom>
          <a:noFill/>
        </p:spPr>
        <p:txBody>
          <a:bodyPr wrap="square" rtlCol="0">
            <a:spAutoFit/>
          </a:bodyPr>
          <a:lstStyle/>
          <a:p>
            <a:r>
              <a:rPr lang="ja-JP" altLang="en-US" sz="3600" b="1" dirty="0">
                <a:solidFill>
                  <a:schemeClr val="tx1">
                    <a:lumMod val="75000"/>
                    <a:lumOff val="25000"/>
                  </a:schemeClr>
                </a:solidFill>
                <a:latin typeface="+mn-ea"/>
                <a:cs typeface="Arial" panose="020B0604020202020204" pitchFamily="34" charset="0"/>
              </a:rPr>
              <a:t>２．講義中は</a:t>
            </a:r>
            <a:r>
              <a:rPr lang="en-US" altLang="ja-JP" sz="3600" b="1" dirty="0">
                <a:solidFill>
                  <a:schemeClr val="tx1">
                    <a:lumMod val="75000"/>
                    <a:lumOff val="25000"/>
                  </a:schemeClr>
                </a:solidFill>
                <a:latin typeface="+mn-ea"/>
                <a:cs typeface="Arial" panose="020B0604020202020204" pitchFamily="34" charset="0"/>
              </a:rPr>
              <a:t>『</a:t>
            </a:r>
            <a:r>
              <a:rPr lang="ja-JP" altLang="en-US" sz="3600" b="1" dirty="0">
                <a:solidFill>
                  <a:schemeClr val="tx1">
                    <a:lumMod val="75000"/>
                    <a:lumOff val="25000"/>
                  </a:schemeClr>
                </a:solidFill>
                <a:latin typeface="+mn-ea"/>
                <a:cs typeface="Arial" panose="020B0604020202020204" pitchFamily="34" charset="0"/>
              </a:rPr>
              <a:t>ミュート</a:t>
            </a:r>
            <a:r>
              <a:rPr lang="en-US" altLang="ja-JP" sz="3600" b="1" dirty="0">
                <a:solidFill>
                  <a:schemeClr val="tx1">
                    <a:lumMod val="75000"/>
                    <a:lumOff val="25000"/>
                  </a:schemeClr>
                </a:solidFill>
                <a:latin typeface="+mn-ea"/>
                <a:cs typeface="Arial" panose="020B0604020202020204" pitchFamily="34" charset="0"/>
              </a:rPr>
              <a:t>』</a:t>
            </a:r>
            <a:r>
              <a:rPr lang="ja-JP" altLang="en-US" sz="3600" b="1" dirty="0">
                <a:solidFill>
                  <a:schemeClr val="tx1">
                    <a:lumMod val="75000"/>
                    <a:lumOff val="25000"/>
                  </a:schemeClr>
                </a:solidFill>
                <a:latin typeface="+mn-ea"/>
                <a:cs typeface="Arial" panose="020B0604020202020204" pitchFamily="34" charset="0"/>
              </a:rPr>
              <a:t>設定にて</a:t>
            </a:r>
            <a:endParaRPr lang="en-US" altLang="ja-JP" sz="3600" b="1" dirty="0">
              <a:solidFill>
                <a:schemeClr val="tx1">
                  <a:lumMod val="75000"/>
                  <a:lumOff val="25000"/>
                </a:schemeClr>
              </a:solidFill>
              <a:latin typeface="+mn-ea"/>
              <a:cs typeface="Arial" panose="020B0604020202020204" pitchFamily="34" charset="0"/>
            </a:endParaRPr>
          </a:p>
        </p:txBody>
      </p:sp>
      <p:sp>
        <p:nvSpPr>
          <p:cNvPr id="10" name="テキスト ボックス 9">
            <a:extLst>
              <a:ext uri="{FF2B5EF4-FFF2-40B4-BE49-F238E27FC236}">
                <a16:creationId xmlns:a16="http://schemas.microsoft.com/office/drawing/2014/main" id="{893D5B4D-43DA-4793-A182-5E1326414CE6}"/>
              </a:ext>
            </a:extLst>
          </p:cNvPr>
          <p:cNvSpPr txBox="1"/>
          <p:nvPr/>
        </p:nvSpPr>
        <p:spPr>
          <a:xfrm>
            <a:off x="2591095" y="3996455"/>
            <a:ext cx="10977020" cy="646331"/>
          </a:xfrm>
          <a:prstGeom prst="rect">
            <a:avLst/>
          </a:prstGeom>
          <a:noFill/>
        </p:spPr>
        <p:txBody>
          <a:bodyPr wrap="square" rtlCol="0">
            <a:spAutoFit/>
          </a:bodyPr>
          <a:lstStyle/>
          <a:p>
            <a:r>
              <a:rPr lang="ja-JP" altLang="en-US" sz="3600" b="1" dirty="0">
                <a:solidFill>
                  <a:schemeClr val="tx1">
                    <a:lumMod val="75000"/>
                    <a:lumOff val="25000"/>
                  </a:schemeClr>
                </a:solidFill>
                <a:latin typeface="+mn-ea"/>
                <a:cs typeface="Arial" panose="020B0604020202020204" pitchFamily="34" charset="0"/>
              </a:rPr>
              <a:t>３．発言時に</a:t>
            </a:r>
            <a:r>
              <a:rPr lang="en-US" altLang="ja-JP" sz="3600" b="1" dirty="0">
                <a:solidFill>
                  <a:schemeClr val="tx1">
                    <a:lumMod val="75000"/>
                    <a:lumOff val="25000"/>
                  </a:schemeClr>
                </a:solidFill>
                <a:latin typeface="+mn-ea"/>
                <a:cs typeface="Arial" panose="020B0604020202020204" pitchFamily="34" charset="0"/>
              </a:rPr>
              <a:t>『</a:t>
            </a:r>
            <a:r>
              <a:rPr lang="ja-JP" altLang="en-US" sz="3600" b="1" dirty="0">
                <a:solidFill>
                  <a:schemeClr val="tx1">
                    <a:lumMod val="75000"/>
                    <a:lumOff val="25000"/>
                  </a:schemeClr>
                </a:solidFill>
                <a:latin typeface="+mn-ea"/>
                <a:cs typeface="Arial" panose="020B0604020202020204" pitchFamily="34" charset="0"/>
              </a:rPr>
              <a:t>ミュート</a:t>
            </a:r>
            <a:r>
              <a:rPr lang="en-US" altLang="ja-JP" sz="3600" b="1" dirty="0">
                <a:solidFill>
                  <a:schemeClr val="tx1">
                    <a:lumMod val="75000"/>
                    <a:lumOff val="25000"/>
                  </a:schemeClr>
                </a:solidFill>
                <a:latin typeface="+mn-ea"/>
                <a:cs typeface="Arial" panose="020B0604020202020204" pitchFamily="34" charset="0"/>
              </a:rPr>
              <a:t>』</a:t>
            </a:r>
            <a:r>
              <a:rPr lang="ja-JP" altLang="en-US" sz="3600" b="1" dirty="0">
                <a:solidFill>
                  <a:schemeClr val="tx1">
                    <a:lumMod val="75000"/>
                    <a:lumOff val="25000"/>
                  </a:schemeClr>
                </a:solidFill>
                <a:latin typeface="+mn-ea"/>
                <a:cs typeface="Arial" panose="020B0604020202020204" pitchFamily="34" charset="0"/>
              </a:rPr>
              <a:t>を解除ください</a:t>
            </a:r>
            <a:endParaRPr lang="en-US" altLang="ja-JP" sz="3600" b="1" dirty="0">
              <a:solidFill>
                <a:schemeClr val="tx1">
                  <a:lumMod val="75000"/>
                  <a:lumOff val="25000"/>
                </a:schemeClr>
              </a:solidFill>
              <a:latin typeface="+mn-ea"/>
              <a:cs typeface="Arial" panose="020B0604020202020204" pitchFamily="34" charset="0"/>
            </a:endParaRPr>
          </a:p>
        </p:txBody>
      </p:sp>
      <p:sp>
        <p:nvSpPr>
          <p:cNvPr id="11" name="テキスト ボックス 10">
            <a:extLst>
              <a:ext uri="{FF2B5EF4-FFF2-40B4-BE49-F238E27FC236}">
                <a16:creationId xmlns:a16="http://schemas.microsoft.com/office/drawing/2014/main" id="{A08FD932-47AB-44BE-925F-C125E7BCECA9}"/>
              </a:ext>
            </a:extLst>
          </p:cNvPr>
          <p:cNvSpPr txBox="1"/>
          <p:nvPr/>
        </p:nvSpPr>
        <p:spPr>
          <a:xfrm>
            <a:off x="2591094" y="4939685"/>
            <a:ext cx="10977020" cy="1200329"/>
          </a:xfrm>
          <a:prstGeom prst="rect">
            <a:avLst/>
          </a:prstGeom>
          <a:noFill/>
        </p:spPr>
        <p:txBody>
          <a:bodyPr wrap="square" rtlCol="0">
            <a:spAutoFit/>
          </a:bodyPr>
          <a:lstStyle/>
          <a:p>
            <a:r>
              <a:rPr lang="ja-JP" altLang="en-US" sz="3600" b="1" dirty="0">
                <a:solidFill>
                  <a:schemeClr val="tx1">
                    <a:lumMod val="75000"/>
                    <a:lumOff val="25000"/>
                  </a:schemeClr>
                </a:solidFill>
                <a:latin typeface="+mn-ea"/>
                <a:cs typeface="Arial" panose="020B0604020202020204" pitchFamily="34" charset="0"/>
              </a:rPr>
              <a:t>４．うなづいたり、首をかしげたり、</a:t>
            </a:r>
            <a:br>
              <a:rPr lang="en-US" altLang="ja-JP" sz="3600" b="1" dirty="0">
                <a:solidFill>
                  <a:schemeClr val="tx1">
                    <a:lumMod val="75000"/>
                    <a:lumOff val="25000"/>
                  </a:schemeClr>
                </a:solidFill>
                <a:latin typeface="+mn-ea"/>
                <a:cs typeface="Arial" panose="020B0604020202020204" pitchFamily="34" charset="0"/>
              </a:rPr>
            </a:br>
            <a:r>
              <a:rPr lang="ja-JP" altLang="en-US" sz="3600" b="1" dirty="0">
                <a:solidFill>
                  <a:schemeClr val="tx1">
                    <a:lumMod val="75000"/>
                    <a:lumOff val="25000"/>
                  </a:schemeClr>
                </a:solidFill>
                <a:latin typeface="+mn-ea"/>
                <a:cs typeface="Arial" panose="020B0604020202020204" pitchFamily="34" charset="0"/>
              </a:rPr>
              <a:t>　　　反応を大きくお願いします！</a:t>
            </a:r>
            <a:endParaRPr lang="en-US" altLang="ja-JP" sz="3600" b="1" dirty="0">
              <a:solidFill>
                <a:schemeClr val="tx1">
                  <a:lumMod val="75000"/>
                  <a:lumOff val="25000"/>
                </a:schemeClr>
              </a:solidFill>
              <a:latin typeface="+mn-ea"/>
              <a:cs typeface="Arial" panose="020B0604020202020204" pitchFamily="34" charset="0"/>
            </a:endParaRPr>
          </a:p>
        </p:txBody>
      </p:sp>
    </p:spTree>
    <p:extLst>
      <p:ext uri="{BB962C8B-B14F-4D97-AF65-F5344CB8AC3E}">
        <p14:creationId xmlns:p14="http://schemas.microsoft.com/office/powerpoint/2010/main" val="286278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6E70E8E-A66D-4DCB-9876-C1BF669E3597}"/>
              </a:ext>
            </a:extLst>
          </p:cNvPr>
          <p:cNvSpPr/>
          <p:nvPr/>
        </p:nvSpPr>
        <p:spPr>
          <a:xfrm>
            <a:off x="-22078" y="1180093"/>
            <a:ext cx="12192000" cy="830997"/>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デリケートゾーンを見てみよう</a:t>
            </a:r>
            <a:endParaRPr lang="en-US" altLang="ja-JP" sz="4800" b="1" dirty="0">
              <a:solidFill>
                <a:schemeClr val="tx1">
                  <a:lumMod val="75000"/>
                  <a:lumOff val="25000"/>
                </a:schemeClr>
              </a:solidFill>
              <a:latin typeface="+mn-ea"/>
              <a:cs typeface="Arial" panose="020B0604020202020204" pitchFamily="34" charset="0"/>
            </a:endParaRPr>
          </a:p>
        </p:txBody>
      </p:sp>
      <p:pic>
        <p:nvPicPr>
          <p:cNvPr id="1026" name="Picture 2">
            <a:extLst>
              <a:ext uri="{FF2B5EF4-FFF2-40B4-BE49-F238E27FC236}">
                <a16:creationId xmlns:a16="http://schemas.microsoft.com/office/drawing/2014/main" id="{0C7EFC4A-2027-4E2D-9F6F-CA5E5E0D6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796" y="2459797"/>
            <a:ext cx="5728252" cy="381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8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A6A03E3-997C-4332-98AA-3E4543A46751}"/>
              </a:ext>
            </a:extLst>
          </p:cNvPr>
          <p:cNvSpPr/>
          <p:nvPr/>
        </p:nvSpPr>
        <p:spPr>
          <a:xfrm>
            <a:off x="57042" y="1172086"/>
            <a:ext cx="12192000" cy="830997"/>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脱毛後は保湿が大事！</a:t>
            </a:r>
            <a:endParaRPr lang="en-US" altLang="ja-JP" sz="4800" b="1" dirty="0">
              <a:solidFill>
                <a:schemeClr val="tx1">
                  <a:lumMod val="75000"/>
                  <a:lumOff val="25000"/>
                </a:schemeClr>
              </a:solidFill>
              <a:latin typeface="+mn-ea"/>
              <a:cs typeface="Arial" panose="020B0604020202020204" pitchFamily="34" charset="0"/>
            </a:endParaRPr>
          </a:p>
        </p:txBody>
      </p:sp>
      <p:sp>
        <p:nvSpPr>
          <p:cNvPr id="2" name="楕円 1">
            <a:extLst>
              <a:ext uri="{FF2B5EF4-FFF2-40B4-BE49-F238E27FC236}">
                <a16:creationId xmlns:a16="http://schemas.microsoft.com/office/drawing/2014/main" id="{3C5CCB13-23FA-4C4C-84BC-943C09D598BB}"/>
              </a:ext>
            </a:extLst>
          </p:cNvPr>
          <p:cNvSpPr/>
          <p:nvPr/>
        </p:nvSpPr>
        <p:spPr>
          <a:xfrm>
            <a:off x="7228320" y="2147332"/>
            <a:ext cx="4077154" cy="408201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脱毛後は</a:t>
            </a:r>
            <a:br>
              <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肌を保湿！</a:t>
            </a:r>
            <a:endParaRPr kumimoji="1" lang="ja-JP" altLang="en-US" sz="2400" dirty="0"/>
          </a:p>
          <a:p>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・低刺激ソープで洗う</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・保湿して免疫力アップ</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・黒ずみ防止！</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楕円 13">
            <a:extLst>
              <a:ext uri="{FF2B5EF4-FFF2-40B4-BE49-F238E27FC236}">
                <a16:creationId xmlns:a16="http://schemas.microsoft.com/office/drawing/2014/main" id="{7E95E732-46EB-46FD-BC04-F6696CF7B1CF}"/>
              </a:ext>
            </a:extLst>
          </p:cNvPr>
          <p:cNvSpPr/>
          <p:nvPr/>
        </p:nvSpPr>
        <p:spPr>
          <a:xfrm>
            <a:off x="873065" y="2147330"/>
            <a:ext cx="4077154" cy="40820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脱毛後は</a:t>
            </a:r>
            <a:br>
              <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軽い火傷状態に</a:t>
            </a:r>
            <a:br>
              <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b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・肌が乾燥し敏感になる</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・肌が敏感になる</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・かゆみがおきる</a:t>
            </a:r>
            <a:endParaRPr lang="en-US" altLang="ja-JP"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kern="100" dirty="0">
                <a:solidFill>
                  <a:schemeClr val="tx1">
                    <a:lumMod val="90000"/>
                    <a:lumOff val="10000"/>
                  </a:schemeClr>
                </a:solidFill>
                <a:latin typeface="Meiryo UI" panose="020B0604030504040204" pitchFamily="50" charset="-128"/>
                <a:ea typeface="Meiryo UI" panose="020B0604030504040204" pitchFamily="50" charset="-128"/>
                <a:cs typeface="Times New Roman" panose="02020603050405020304" pitchFamily="18" charset="0"/>
              </a:rPr>
              <a:t>・免疫力が下がる</a:t>
            </a:r>
            <a:endParaRPr kumimoji="1" lang="ja-JP" altLang="en-US" sz="2400" dirty="0"/>
          </a:p>
        </p:txBody>
      </p:sp>
      <p:sp>
        <p:nvSpPr>
          <p:cNvPr id="4" name="二等辺三角形 3">
            <a:extLst>
              <a:ext uri="{FF2B5EF4-FFF2-40B4-BE49-F238E27FC236}">
                <a16:creationId xmlns:a16="http://schemas.microsoft.com/office/drawing/2014/main" id="{150DC57B-0745-4348-B6FB-599F5C726518}"/>
              </a:ext>
            </a:extLst>
          </p:cNvPr>
          <p:cNvSpPr/>
          <p:nvPr/>
        </p:nvSpPr>
        <p:spPr>
          <a:xfrm rot="5400000">
            <a:off x="5676137" y="3710284"/>
            <a:ext cx="839726" cy="9561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0755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9795E12-B7DF-4EEC-B4EE-CCC8CA452CC7}"/>
              </a:ext>
            </a:extLst>
          </p:cNvPr>
          <p:cNvPicPr>
            <a:picLocks noChangeAspect="1"/>
          </p:cNvPicPr>
          <p:nvPr/>
        </p:nvPicPr>
        <p:blipFill rotWithShape="1">
          <a:blip r:embed="rId3">
            <a:extLst>
              <a:ext uri="{28A0092B-C50C-407E-A947-70E740481C1C}">
                <a14:useLocalDpi xmlns:a14="http://schemas.microsoft.com/office/drawing/2010/main" val="0"/>
              </a:ext>
            </a:extLst>
          </a:blip>
          <a:srcRect l="7503" t="25488" r="8768" b="9272"/>
          <a:stretch/>
        </p:blipFill>
        <p:spPr>
          <a:xfrm>
            <a:off x="3306332" y="2609397"/>
            <a:ext cx="5579337" cy="3800101"/>
          </a:xfrm>
          <a:prstGeom prst="rect">
            <a:avLst/>
          </a:prstGeom>
        </p:spPr>
      </p:pic>
      <p:sp>
        <p:nvSpPr>
          <p:cNvPr id="12" name="楕円 11">
            <a:extLst>
              <a:ext uri="{FF2B5EF4-FFF2-40B4-BE49-F238E27FC236}">
                <a16:creationId xmlns:a16="http://schemas.microsoft.com/office/drawing/2014/main" id="{63EC58DB-8DE4-4AE6-A8F4-B58375605218}"/>
              </a:ext>
            </a:extLst>
          </p:cNvPr>
          <p:cNvSpPr/>
          <p:nvPr/>
        </p:nvSpPr>
        <p:spPr>
          <a:xfrm>
            <a:off x="6570876" y="3702704"/>
            <a:ext cx="266409" cy="16189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3A3BAD9-BBAC-40F1-AF53-7FBFED97F98B}"/>
              </a:ext>
            </a:extLst>
          </p:cNvPr>
          <p:cNvSpPr/>
          <p:nvPr/>
        </p:nvSpPr>
        <p:spPr>
          <a:xfrm>
            <a:off x="5751358" y="3135637"/>
            <a:ext cx="689283" cy="649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DE46760C-690E-41A4-8B5F-35DE7288B6AC}"/>
              </a:ext>
            </a:extLst>
          </p:cNvPr>
          <p:cNvSpPr/>
          <p:nvPr/>
        </p:nvSpPr>
        <p:spPr>
          <a:xfrm>
            <a:off x="5401137" y="3702704"/>
            <a:ext cx="322117" cy="1618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B709EAD-84C1-4942-BA7B-46CFDFCB687E}"/>
              </a:ext>
            </a:extLst>
          </p:cNvPr>
          <p:cNvSpPr/>
          <p:nvPr/>
        </p:nvSpPr>
        <p:spPr>
          <a:xfrm>
            <a:off x="7890562" y="3885452"/>
            <a:ext cx="3970134" cy="124798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90000"/>
                    <a:lumOff val="10000"/>
                  </a:schemeClr>
                </a:solidFill>
              </a:rPr>
              <a:t>恥垢や雑菌</a:t>
            </a:r>
            <a:br>
              <a:rPr lang="en-US" altLang="ja-JP" sz="2000" dirty="0">
                <a:solidFill>
                  <a:schemeClr val="tx1">
                    <a:lumMod val="90000"/>
                    <a:lumOff val="10000"/>
                  </a:schemeClr>
                </a:solidFill>
              </a:rPr>
            </a:br>
            <a:r>
              <a:rPr lang="ja-JP" altLang="en-US" sz="2000" dirty="0">
                <a:solidFill>
                  <a:schemeClr val="tx1">
                    <a:lumMod val="90000"/>
                    <a:lumOff val="10000"/>
                  </a:schemeClr>
                </a:solidFill>
              </a:rPr>
              <a:t>⇒におい、むれ、かゆみ、かぶれ</a:t>
            </a:r>
            <a:endParaRPr lang="en-US" altLang="ja-JP" sz="2000" dirty="0">
              <a:solidFill>
                <a:schemeClr val="tx1">
                  <a:lumMod val="90000"/>
                  <a:lumOff val="10000"/>
                </a:schemeClr>
              </a:solidFill>
            </a:endParaRPr>
          </a:p>
          <a:p>
            <a:pPr algn="ctr"/>
            <a:r>
              <a:rPr kumimoji="1" lang="en-US" altLang="ja-JP" sz="2000" dirty="0">
                <a:solidFill>
                  <a:schemeClr val="tx1">
                    <a:lumMod val="90000"/>
                    <a:lumOff val="10000"/>
                  </a:schemeClr>
                </a:solidFill>
              </a:rPr>
              <a:t>【</a:t>
            </a:r>
            <a:r>
              <a:rPr kumimoji="1" lang="ja-JP" altLang="en-US" sz="2000" dirty="0">
                <a:solidFill>
                  <a:schemeClr val="tx1">
                    <a:lumMod val="90000"/>
                    <a:lumOff val="10000"/>
                  </a:schemeClr>
                </a:solidFill>
              </a:rPr>
              <a:t>衛生的に保つことが大切</a:t>
            </a:r>
            <a:r>
              <a:rPr kumimoji="1" lang="en-US" altLang="ja-JP" sz="2000" dirty="0">
                <a:solidFill>
                  <a:schemeClr val="tx1">
                    <a:lumMod val="90000"/>
                    <a:lumOff val="10000"/>
                  </a:schemeClr>
                </a:solidFill>
              </a:rPr>
              <a:t>】</a:t>
            </a:r>
            <a:endParaRPr kumimoji="1" lang="ja-JP" altLang="en-US" sz="2000" dirty="0">
              <a:solidFill>
                <a:schemeClr val="tx1">
                  <a:lumMod val="90000"/>
                  <a:lumOff val="10000"/>
                </a:schemeClr>
              </a:solidFill>
            </a:endParaRPr>
          </a:p>
        </p:txBody>
      </p:sp>
      <p:sp>
        <p:nvSpPr>
          <p:cNvPr id="22" name="正方形/長方形 21">
            <a:extLst>
              <a:ext uri="{FF2B5EF4-FFF2-40B4-BE49-F238E27FC236}">
                <a16:creationId xmlns:a16="http://schemas.microsoft.com/office/drawing/2014/main" id="{56E70E8E-A66D-4DCB-9876-C1BF669E3597}"/>
              </a:ext>
            </a:extLst>
          </p:cNvPr>
          <p:cNvSpPr/>
          <p:nvPr/>
        </p:nvSpPr>
        <p:spPr>
          <a:xfrm>
            <a:off x="-22078" y="1180093"/>
            <a:ext cx="12192000" cy="830997"/>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デリケートゾーンの構造は複雑！</a:t>
            </a:r>
            <a:endParaRPr lang="en-US" altLang="ja-JP" sz="4800" b="1" dirty="0">
              <a:solidFill>
                <a:schemeClr val="tx1">
                  <a:lumMod val="75000"/>
                  <a:lumOff val="25000"/>
                </a:schemeClr>
              </a:solidFill>
              <a:latin typeface="+mn-ea"/>
              <a:cs typeface="Arial" panose="020B0604020202020204" pitchFamily="34" charset="0"/>
            </a:endParaRPr>
          </a:p>
        </p:txBody>
      </p:sp>
    </p:spTree>
    <p:extLst>
      <p:ext uri="{BB962C8B-B14F-4D97-AF65-F5344CB8AC3E}">
        <p14:creationId xmlns:p14="http://schemas.microsoft.com/office/powerpoint/2010/main" val="96067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6E70E8E-A66D-4DCB-9876-C1BF669E3597}"/>
              </a:ext>
            </a:extLst>
          </p:cNvPr>
          <p:cNvSpPr/>
          <p:nvPr/>
        </p:nvSpPr>
        <p:spPr>
          <a:xfrm>
            <a:off x="-22078" y="1180093"/>
            <a:ext cx="12192000" cy="830997"/>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デリケートゾーンは乳酸菌で守られている</a:t>
            </a:r>
            <a:endParaRPr lang="en-US" altLang="ja-JP" sz="4800" b="1" dirty="0">
              <a:solidFill>
                <a:schemeClr val="tx1">
                  <a:lumMod val="75000"/>
                  <a:lumOff val="25000"/>
                </a:schemeClr>
              </a:solidFill>
              <a:latin typeface="+mn-ea"/>
              <a:cs typeface="Arial" panose="020B0604020202020204" pitchFamily="34" charset="0"/>
            </a:endParaRPr>
          </a:p>
        </p:txBody>
      </p:sp>
      <p:pic>
        <p:nvPicPr>
          <p:cNvPr id="11" name="Picture 2">
            <a:extLst>
              <a:ext uri="{FF2B5EF4-FFF2-40B4-BE49-F238E27FC236}">
                <a16:creationId xmlns:a16="http://schemas.microsoft.com/office/drawing/2014/main" id="{50CDDF41-87F0-4829-B907-36475CA58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772" y="2330833"/>
            <a:ext cx="5166455" cy="3485635"/>
          </a:xfrm>
          <a:prstGeom prst="rect">
            <a:avLst/>
          </a:prstGeom>
          <a:noFill/>
          <a:extLst>
            <a:ext uri="{909E8E84-426E-40DD-AFC4-6F175D3DCCD1}">
              <a14:hiddenFill xmlns:a14="http://schemas.microsoft.com/office/drawing/2010/main">
                <a:solidFill>
                  <a:srgbClr val="FFFFFF"/>
                </a:solidFill>
              </a14:hiddenFill>
            </a:ext>
          </a:extLst>
        </p:spPr>
      </p:pic>
      <p:sp>
        <p:nvSpPr>
          <p:cNvPr id="2" name="涙形 1">
            <a:extLst>
              <a:ext uri="{FF2B5EF4-FFF2-40B4-BE49-F238E27FC236}">
                <a16:creationId xmlns:a16="http://schemas.microsoft.com/office/drawing/2014/main" id="{6AC40E3C-F859-4F88-A755-CEF10E8B75C7}"/>
              </a:ext>
            </a:extLst>
          </p:cNvPr>
          <p:cNvSpPr/>
          <p:nvPr/>
        </p:nvSpPr>
        <p:spPr>
          <a:xfrm>
            <a:off x="5719868" y="5023802"/>
            <a:ext cx="540923" cy="5284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涙形 13">
            <a:extLst>
              <a:ext uri="{FF2B5EF4-FFF2-40B4-BE49-F238E27FC236}">
                <a16:creationId xmlns:a16="http://schemas.microsoft.com/office/drawing/2014/main" id="{5B6E358E-7CB0-47F3-A82C-40960C35F2AC}"/>
              </a:ext>
            </a:extLst>
          </p:cNvPr>
          <p:cNvSpPr/>
          <p:nvPr/>
        </p:nvSpPr>
        <p:spPr>
          <a:xfrm>
            <a:off x="5279196" y="4621021"/>
            <a:ext cx="540923" cy="5284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涙形 14">
            <a:extLst>
              <a:ext uri="{FF2B5EF4-FFF2-40B4-BE49-F238E27FC236}">
                <a16:creationId xmlns:a16="http://schemas.microsoft.com/office/drawing/2014/main" id="{A10FFE78-5E74-48F7-B9DD-154EF5BAB9FD}"/>
              </a:ext>
            </a:extLst>
          </p:cNvPr>
          <p:cNvSpPr/>
          <p:nvPr/>
        </p:nvSpPr>
        <p:spPr>
          <a:xfrm>
            <a:off x="6984401" y="5413685"/>
            <a:ext cx="540923" cy="5284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a:extLst>
              <a:ext uri="{FF2B5EF4-FFF2-40B4-BE49-F238E27FC236}">
                <a16:creationId xmlns:a16="http://schemas.microsoft.com/office/drawing/2014/main" id="{584F5E5E-C34A-4A57-A957-51C17A8695A9}"/>
              </a:ext>
            </a:extLst>
          </p:cNvPr>
          <p:cNvSpPr/>
          <p:nvPr/>
        </p:nvSpPr>
        <p:spPr>
          <a:xfrm>
            <a:off x="6267215" y="5310589"/>
            <a:ext cx="540923" cy="5284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3056DE7-FF3E-4DCB-A610-3155A0339511}"/>
              </a:ext>
            </a:extLst>
          </p:cNvPr>
          <p:cNvSpPr/>
          <p:nvPr/>
        </p:nvSpPr>
        <p:spPr>
          <a:xfrm>
            <a:off x="7934449" y="3786864"/>
            <a:ext cx="3912994" cy="1362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90000"/>
                    <a:lumOff val="10000"/>
                  </a:schemeClr>
                </a:solidFill>
              </a:rPr>
              <a:t>乾燥、血行不良</a:t>
            </a:r>
            <a:br>
              <a:rPr lang="en-US" altLang="ja-JP" sz="2000" dirty="0">
                <a:solidFill>
                  <a:schemeClr val="tx1">
                    <a:lumMod val="90000"/>
                    <a:lumOff val="10000"/>
                  </a:schemeClr>
                </a:solidFill>
              </a:rPr>
            </a:br>
            <a:r>
              <a:rPr lang="ja-JP" altLang="en-US" sz="2000" dirty="0">
                <a:solidFill>
                  <a:schemeClr val="tx1">
                    <a:lumMod val="90000"/>
                    <a:lumOff val="10000"/>
                  </a:schemeClr>
                </a:solidFill>
              </a:rPr>
              <a:t>⇒かゆみ、黒ずみ、尿トラブル</a:t>
            </a:r>
            <a:endParaRPr lang="en-US" altLang="ja-JP" sz="2000" dirty="0">
              <a:solidFill>
                <a:schemeClr val="tx1">
                  <a:lumMod val="90000"/>
                  <a:lumOff val="10000"/>
                </a:schemeClr>
              </a:solidFill>
            </a:endParaRPr>
          </a:p>
          <a:p>
            <a:pPr algn="ctr"/>
            <a:r>
              <a:rPr kumimoji="1" lang="en-US" altLang="ja-JP" sz="2000" dirty="0">
                <a:solidFill>
                  <a:schemeClr val="tx1">
                    <a:lumMod val="90000"/>
                    <a:lumOff val="10000"/>
                  </a:schemeClr>
                </a:solidFill>
              </a:rPr>
              <a:t>【</a:t>
            </a:r>
            <a:r>
              <a:rPr kumimoji="1" lang="ja-JP" altLang="en-US" sz="2000" dirty="0">
                <a:solidFill>
                  <a:schemeClr val="tx1">
                    <a:lumMod val="90000"/>
                    <a:lumOff val="10000"/>
                  </a:schemeClr>
                </a:solidFill>
              </a:rPr>
              <a:t>常在菌を健やかに保つことが大切</a:t>
            </a:r>
            <a:r>
              <a:rPr kumimoji="1" lang="en-US" altLang="ja-JP" sz="2000" dirty="0">
                <a:solidFill>
                  <a:schemeClr val="tx1">
                    <a:lumMod val="90000"/>
                    <a:lumOff val="10000"/>
                  </a:schemeClr>
                </a:solidFill>
              </a:rPr>
              <a:t>】</a:t>
            </a:r>
            <a:endParaRPr kumimoji="1" lang="ja-JP" altLang="en-US" sz="2000" dirty="0">
              <a:solidFill>
                <a:schemeClr val="tx1">
                  <a:lumMod val="90000"/>
                  <a:lumOff val="10000"/>
                </a:schemeClr>
              </a:solidFill>
            </a:endParaRPr>
          </a:p>
        </p:txBody>
      </p:sp>
    </p:spTree>
    <p:extLst>
      <p:ext uri="{BB962C8B-B14F-4D97-AF65-F5344CB8AC3E}">
        <p14:creationId xmlns:p14="http://schemas.microsoft.com/office/powerpoint/2010/main" val="62723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 食品 が含まれている画像&#10;&#10;自動的に生成された説明">
            <a:extLst>
              <a:ext uri="{FF2B5EF4-FFF2-40B4-BE49-F238E27FC236}">
                <a16:creationId xmlns:a16="http://schemas.microsoft.com/office/drawing/2014/main" id="{EDC947DB-38EB-4C08-8A36-30EC88526001}"/>
              </a:ext>
            </a:extLst>
          </p:cNvPr>
          <p:cNvPicPr>
            <a:picLocks noChangeAspect="1"/>
          </p:cNvPicPr>
          <p:nvPr/>
        </p:nvPicPr>
        <p:blipFill rotWithShape="1">
          <a:blip r:embed="rId3">
            <a:extLst>
              <a:ext uri="{28A0092B-C50C-407E-A947-70E740481C1C}">
                <a14:useLocalDpi xmlns:a14="http://schemas.microsoft.com/office/drawing/2010/main" val="0"/>
              </a:ext>
            </a:extLst>
          </a:blip>
          <a:srcRect l="10474" t="15987" r="12192" b="21984"/>
          <a:stretch/>
        </p:blipFill>
        <p:spPr>
          <a:xfrm>
            <a:off x="934278" y="2173357"/>
            <a:ext cx="2981739" cy="4253947"/>
          </a:xfrm>
          <a:prstGeom prst="rect">
            <a:avLst/>
          </a:prstGeom>
        </p:spPr>
      </p:pic>
      <p:pic>
        <p:nvPicPr>
          <p:cNvPr id="12" name="図 11">
            <a:extLst>
              <a:ext uri="{FF2B5EF4-FFF2-40B4-BE49-F238E27FC236}">
                <a16:creationId xmlns:a16="http://schemas.microsoft.com/office/drawing/2014/main" id="{184528B4-0C02-4274-B47A-171F99E8B4BC}"/>
              </a:ext>
            </a:extLst>
          </p:cNvPr>
          <p:cNvPicPr>
            <a:picLocks noChangeAspect="1"/>
          </p:cNvPicPr>
          <p:nvPr/>
        </p:nvPicPr>
        <p:blipFill rotWithShape="1">
          <a:blip r:embed="rId4">
            <a:extLst>
              <a:ext uri="{28A0092B-C50C-407E-A947-70E740481C1C}">
                <a14:useLocalDpi xmlns:a14="http://schemas.microsoft.com/office/drawing/2010/main" val="0"/>
              </a:ext>
            </a:extLst>
          </a:blip>
          <a:srcRect l="10474" t="16489" r="12192" b="21483"/>
          <a:stretch/>
        </p:blipFill>
        <p:spPr>
          <a:xfrm>
            <a:off x="4552121" y="2173357"/>
            <a:ext cx="2981739" cy="4253947"/>
          </a:xfrm>
          <a:prstGeom prst="rect">
            <a:avLst/>
          </a:prstGeom>
        </p:spPr>
      </p:pic>
      <p:pic>
        <p:nvPicPr>
          <p:cNvPr id="14" name="図 13" descr="スクリーンショット が含まれている画像&#10;&#10;自動的に生成された説明">
            <a:extLst>
              <a:ext uri="{FF2B5EF4-FFF2-40B4-BE49-F238E27FC236}">
                <a16:creationId xmlns:a16="http://schemas.microsoft.com/office/drawing/2014/main" id="{EA99B85D-D43E-4CE9-9216-2E7C380B0FA4}"/>
              </a:ext>
            </a:extLst>
          </p:cNvPr>
          <p:cNvPicPr>
            <a:picLocks noChangeAspect="1"/>
          </p:cNvPicPr>
          <p:nvPr/>
        </p:nvPicPr>
        <p:blipFill rotWithShape="1">
          <a:blip r:embed="rId5">
            <a:extLst>
              <a:ext uri="{28A0092B-C50C-407E-A947-70E740481C1C}">
                <a14:useLocalDpi xmlns:a14="http://schemas.microsoft.com/office/drawing/2010/main" val="0"/>
              </a:ext>
            </a:extLst>
          </a:blip>
          <a:srcRect l="10845" t="15935" r="11822" b="22036"/>
          <a:stretch/>
        </p:blipFill>
        <p:spPr>
          <a:xfrm>
            <a:off x="8169965" y="2173357"/>
            <a:ext cx="2981739" cy="4253947"/>
          </a:xfrm>
          <a:prstGeom prst="rect">
            <a:avLst/>
          </a:prstGeom>
        </p:spPr>
      </p:pic>
      <p:sp>
        <p:nvSpPr>
          <p:cNvPr id="15" name="タイトル 5">
            <a:extLst>
              <a:ext uri="{FF2B5EF4-FFF2-40B4-BE49-F238E27FC236}">
                <a16:creationId xmlns:a16="http://schemas.microsoft.com/office/drawing/2014/main" id="{82CD0170-DD41-4822-A1CF-8A4160E30B48}"/>
              </a:ext>
            </a:extLst>
          </p:cNvPr>
          <p:cNvSpPr txBox="1">
            <a:spLocks/>
          </p:cNvSpPr>
          <p:nvPr/>
        </p:nvSpPr>
        <p:spPr>
          <a:xfrm>
            <a:off x="0" y="1317625"/>
            <a:ext cx="12192000" cy="757130"/>
          </a:xfrm>
          <a:prstGeom prst="rect">
            <a:avLst/>
          </a:prstGeom>
        </p:spPr>
        <p:txBody>
          <a:bodyPr wrap="square"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solidFill>
                  <a:schemeClr val="tx1">
                    <a:lumMod val="75000"/>
                    <a:lumOff val="25000"/>
                  </a:schemeClr>
                </a:solidFill>
                <a:latin typeface="+mn-ea"/>
                <a:cs typeface="Arial" panose="020B0604020202020204" pitchFamily="34" charset="0"/>
              </a:rPr>
              <a:t>デリケートゾーンの洗い方</a:t>
            </a:r>
            <a:endParaRPr lang="en-US" altLang="ja-JP" sz="4800" b="1" dirty="0">
              <a:solidFill>
                <a:schemeClr val="tx1">
                  <a:lumMod val="75000"/>
                  <a:lumOff val="25000"/>
                </a:schemeClr>
              </a:solidFill>
              <a:latin typeface="+mn-ea"/>
              <a:cs typeface="Arial" panose="020B0604020202020204" pitchFamily="34" charset="0"/>
            </a:endParaRPr>
          </a:p>
        </p:txBody>
      </p:sp>
    </p:spTree>
    <p:extLst>
      <p:ext uri="{BB962C8B-B14F-4D97-AF65-F5344CB8AC3E}">
        <p14:creationId xmlns:p14="http://schemas.microsoft.com/office/powerpoint/2010/main" val="236708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5">
            <a:extLst>
              <a:ext uri="{FF2B5EF4-FFF2-40B4-BE49-F238E27FC236}">
                <a16:creationId xmlns:a16="http://schemas.microsoft.com/office/drawing/2014/main" id="{82CD0170-DD41-4822-A1CF-8A4160E30B48}"/>
              </a:ext>
            </a:extLst>
          </p:cNvPr>
          <p:cNvSpPr txBox="1">
            <a:spLocks/>
          </p:cNvSpPr>
          <p:nvPr/>
        </p:nvSpPr>
        <p:spPr>
          <a:xfrm>
            <a:off x="0" y="1317625"/>
            <a:ext cx="12192000" cy="757130"/>
          </a:xfrm>
          <a:prstGeom prst="rect">
            <a:avLst/>
          </a:prstGeom>
        </p:spPr>
        <p:txBody>
          <a:bodyPr wrap="square"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solidFill>
                  <a:schemeClr val="tx1">
                    <a:lumMod val="75000"/>
                    <a:lumOff val="25000"/>
                  </a:schemeClr>
                </a:solidFill>
                <a:latin typeface="+mn-ea"/>
                <a:cs typeface="Arial" panose="020B0604020202020204" pitchFamily="34" charset="0"/>
              </a:rPr>
              <a:t>デリケートゾーンの潤し方</a:t>
            </a:r>
            <a:endParaRPr lang="en-US" altLang="ja-JP" sz="4800" b="1" dirty="0">
              <a:solidFill>
                <a:schemeClr val="tx1">
                  <a:lumMod val="75000"/>
                  <a:lumOff val="25000"/>
                </a:schemeClr>
              </a:solidFill>
              <a:latin typeface="+mn-ea"/>
              <a:cs typeface="Arial" panose="020B0604020202020204" pitchFamily="34" charset="0"/>
            </a:endParaRPr>
          </a:p>
        </p:txBody>
      </p:sp>
      <p:pic>
        <p:nvPicPr>
          <p:cNvPr id="3" name="図 2">
            <a:extLst>
              <a:ext uri="{FF2B5EF4-FFF2-40B4-BE49-F238E27FC236}">
                <a16:creationId xmlns:a16="http://schemas.microsoft.com/office/drawing/2014/main" id="{8571889C-9CC2-4B18-87B6-8E2D42CA3463}"/>
              </a:ext>
            </a:extLst>
          </p:cNvPr>
          <p:cNvPicPr>
            <a:picLocks noChangeAspect="1"/>
          </p:cNvPicPr>
          <p:nvPr/>
        </p:nvPicPr>
        <p:blipFill rotWithShape="1">
          <a:blip r:embed="rId3">
            <a:extLst>
              <a:ext uri="{28A0092B-C50C-407E-A947-70E740481C1C}">
                <a14:useLocalDpi xmlns:a14="http://schemas.microsoft.com/office/drawing/2010/main" val="0"/>
              </a:ext>
            </a:extLst>
          </a:blip>
          <a:srcRect l="8413" t="17584" r="10302" b="20387"/>
          <a:stretch/>
        </p:blipFill>
        <p:spPr>
          <a:xfrm>
            <a:off x="887896" y="2173357"/>
            <a:ext cx="3134140" cy="4253947"/>
          </a:xfrm>
          <a:prstGeom prst="rect">
            <a:avLst/>
          </a:prstGeom>
        </p:spPr>
      </p:pic>
      <p:pic>
        <p:nvPicPr>
          <p:cNvPr id="5" name="図 4" descr="スクリーンショット が含まれている画像&#10;&#10;自動的に生成された説明">
            <a:extLst>
              <a:ext uri="{FF2B5EF4-FFF2-40B4-BE49-F238E27FC236}">
                <a16:creationId xmlns:a16="http://schemas.microsoft.com/office/drawing/2014/main" id="{9C2FFFBB-9B50-4AE8-AD11-52920E2E595D}"/>
              </a:ext>
            </a:extLst>
          </p:cNvPr>
          <p:cNvPicPr>
            <a:picLocks noChangeAspect="1"/>
          </p:cNvPicPr>
          <p:nvPr/>
        </p:nvPicPr>
        <p:blipFill rotWithShape="1">
          <a:blip r:embed="rId4">
            <a:extLst>
              <a:ext uri="{28A0092B-C50C-407E-A947-70E740481C1C}">
                <a14:useLocalDpi xmlns:a14="http://schemas.microsoft.com/office/drawing/2010/main" val="0"/>
              </a:ext>
            </a:extLst>
          </a:blip>
          <a:srcRect l="5998" t="17584" r="12717" b="20387"/>
          <a:stretch/>
        </p:blipFill>
        <p:spPr>
          <a:xfrm>
            <a:off x="4605130" y="2173357"/>
            <a:ext cx="3134141" cy="4253947"/>
          </a:xfrm>
          <a:prstGeom prst="rect">
            <a:avLst/>
          </a:prstGeom>
        </p:spPr>
      </p:pic>
      <p:pic>
        <p:nvPicPr>
          <p:cNvPr id="7" name="図 6" descr="スクリーンショット が含まれている画像&#10;&#10;自動的に生成された説明">
            <a:extLst>
              <a:ext uri="{FF2B5EF4-FFF2-40B4-BE49-F238E27FC236}">
                <a16:creationId xmlns:a16="http://schemas.microsoft.com/office/drawing/2014/main" id="{C33094BA-DF99-448B-ADFE-9343D026386E}"/>
              </a:ext>
            </a:extLst>
          </p:cNvPr>
          <p:cNvPicPr>
            <a:picLocks noChangeAspect="1"/>
          </p:cNvPicPr>
          <p:nvPr/>
        </p:nvPicPr>
        <p:blipFill rotWithShape="1">
          <a:blip r:embed="rId5">
            <a:extLst>
              <a:ext uri="{28A0092B-C50C-407E-A947-70E740481C1C}">
                <a14:useLocalDpi xmlns:a14="http://schemas.microsoft.com/office/drawing/2010/main" val="0"/>
              </a:ext>
            </a:extLst>
          </a:blip>
          <a:srcRect l="6007" t="17391" r="12708" b="20580"/>
          <a:stretch/>
        </p:blipFill>
        <p:spPr>
          <a:xfrm>
            <a:off x="8322365" y="2173357"/>
            <a:ext cx="3134141" cy="4253947"/>
          </a:xfrm>
          <a:prstGeom prst="rect">
            <a:avLst/>
          </a:prstGeom>
        </p:spPr>
      </p:pic>
    </p:spTree>
    <p:extLst>
      <p:ext uri="{BB962C8B-B14F-4D97-AF65-F5344CB8AC3E}">
        <p14:creationId xmlns:p14="http://schemas.microsoft.com/office/powerpoint/2010/main" val="281045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46383" y="3013501"/>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⑤ 内緒話</a:t>
            </a:r>
            <a:endPar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5713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9A04878-AFC3-4BC8-A8BE-10BE4347144E}"/>
              </a:ext>
            </a:extLst>
          </p:cNvPr>
          <p:cNvSpPr/>
          <p:nvPr/>
        </p:nvSpPr>
        <p:spPr>
          <a:xfrm>
            <a:off x="0" y="1059873"/>
            <a:ext cx="12192000" cy="5798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デリケートゾーンの菌活は健康の秘訣</a:t>
            </a:r>
          </a:p>
        </p:txBody>
      </p:sp>
      <p:sp>
        <p:nvSpPr>
          <p:cNvPr id="6" name="タイトル 5">
            <a:extLst>
              <a:ext uri="{FF2B5EF4-FFF2-40B4-BE49-F238E27FC236}">
                <a16:creationId xmlns:a16="http://schemas.microsoft.com/office/drawing/2014/main" id="{373E2349-006F-4D48-88A8-3B05C99DF2B1}"/>
              </a:ext>
            </a:extLst>
          </p:cNvPr>
          <p:cNvSpPr>
            <a:spLocks noGrp="1"/>
          </p:cNvSpPr>
          <p:nvPr>
            <p:ph type="title"/>
          </p:nvPr>
        </p:nvSpPr>
        <p:spPr>
          <a:xfrm>
            <a:off x="0" y="1396172"/>
            <a:ext cx="12192000" cy="757130"/>
          </a:xfrm>
          <a:prstGeom prst="rect">
            <a:avLst/>
          </a:prstGeom>
        </p:spPr>
        <p:txBody>
          <a:bodyPr wrap="square">
            <a:spAutoFit/>
          </a:bodyPr>
          <a:lstStyle/>
          <a:p>
            <a:pPr algn="ctr"/>
            <a:r>
              <a:rPr lang="ja-JP" altLang="en-US" sz="4800" b="1" dirty="0">
                <a:solidFill>
                  <a:schemeClr val="tx1">
                    <a:lumMod val="75000"/>
                    <a:lumOff val="25000"/>
                  </a:schemeClr>
                </a:solidFill>
                <a:latin typeface="+mn-ea"/>
                <a:cs typeface="Arial" panose="020B0604020202020204" pitchFamily="34" charset="0"/>
              </a:rPr>
              <a:t>ツルツルにして旦那さんの反応は？</a:t>
            </a:r>
            <a:endParaRPr lang="en-US" altLang="ja-JP" sz="4800" b="1" dirty="0">
              <a:solidFill>
                <a:schemeClr val="tx1">
                  <a:lumMod val="75000"/>
                  <a:lumOff val="25000"/>
                </a:schemeClr>
              </a:solidFill>
              <a:latin typeface="+mn-ea"/>
              <a:cs typeface="Arial" panose="020B0604020202020204" pitchFamily="34" charset="0"/>
            </a:endParaRPr>
          </a:p>
        </p:txBody>
      </p:sp>
      <p:sp>
        <p:nvSpPr>
          <p:cNvPr id="7" name="タイトル 5">
            <a:extLst>
              <a:ext uri="{FF2B5EF4-FFF2-40B4-BE49-F238E27FC236}">
                <a16:creationId xmlns:a16="http://schemas.microsoft.com/office/drawing/2014/main" id="{A7240C5E-D3CE-44A5-94B8-4CA91E382E23}"/>
              </a:ext>
            </a:extLst>
          </p:cNvPr>
          <p:cNvSpPr txBox="1">
            <a:spLocks/>
          </p:cNvSpPr>
          <p:nvPr/>
        </p:nvSpPr>
        <p:spPr>
          <a:xfrm>
            <a:off x="0" y="3533568"/>
            <a:ext cx="12192000" cy="757130"/>
          </a:xfrm>
          <a:prstGeom prst="rect">
            <a:avLst/>
          </a:prstGeom>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solidFill>
                  <a:schemeClr val="tx1">
                    <a:lumMod val="75000"/>
                    <a:lumOff val="25000"/>
                  </a:schemeClr>
                </a:solidFill>
                <a:latin typeface="+mn-ea"/>
                <a:cs typeface="Arial" panose="020B0604020202020204" pitchFamily="34" charset="0"/>
              </a:rPr>
              <a:t>見た目や黒ずみは大丈夫？</a:t>
            </a:r>
            <a:endParaRPr lang="en-US" altLang="ja-JP" sz="4800" b="1" dirty="0">
              <a:solidFill>
                <a:schemeClr val="tx1">
                  <a:lumMod val="75000"/>
                  <a:lumOff val="25000"/>
                </a:schemeClr>
              </a:solidFill>
              <a:latin typeface="+mn-ea"/>
              <a:cs typeface="Arial" panose="020B0604020202020204" pitchFamily="34" charset="0"/>
            </a:endParaRPr>
          </a:p>
        </p:txBody>
      </p:sp>
      <p:sp>
        <p:nvSpPr>
          <p:cNvPr id="9" name="タイトル 5">
            <a:extLst>
              <a:ext uri="{FF2B5EF4-FFF2-40B4-BE49-F238E27FC236}">
                <a16:creationId xmlns:a16="http://schemas.microsoft.com/office/drawing/2014/main" id="{CD6DC7B0-783A-4601-82F0-AC6822356E37}"/>
              </a:ext>
            </a:extLst>
          </p:cNvPr>
          <p:cNvSpPr txBox="1">
            <a:spLocks/>
          </p:cNvSpPr>
          <p:nvPr/>
        </p:nvSpPr>
        <p:spPr>
          <a:xfrm>
            <a:off x="0" y="4602266"/>
            <a:ext cx="12192000" cy="757130"/>
          </a:xfrm>
          <a:prstGeom prst="rect">
            <a:avLst/>
          </a:prstGeom>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solidFill>
                  <a:schemeClr val="tx1">
                    <a:lumMod val="75000"/>
                    <a:lumOff val="25000"/>
                  </a:schemeClr>
                </a:solidFill>
                <a:latin typeface="+mn-ea"/>
                <a:cs typeface="Arial" panose="020B0604020202020204" pitchFamily="34" charset="0"/>
              </a:rPr>
              <a:t>彼の反応が気になる</a:t>
            </a:r>
            <a:endParaRPr lang="en-US" altLang="ja-JP" sz="4800" b="1" dirty="0">
              <a:solidFill>
                <a:schemeClr val="tx1">
                  <a:lumMod val="75000"/>
                  <a:lumOff val="25000"/>
                </a:schemeClr>
              </a:solidFill>
              <a:latin typeface="+mn-ea"/>
              <a:cs typeface="Arial" panose="020B0604020202020204" pitchFamily="34" charset="0"/>
            </a:endParaRPr>
          </a:p>
        </p:txBody>
      </p:sp>
      <p:sp>
        <p:nvSpPr>
          <p:cNvPr id="11" name="タイトル 5">
            <a:extLst>
              <a:ext uri="{FF2B5EF4-FFF2-40B4-BE49-F238E27FC236}">
                <a16:creationId xmlns:a16="http://schemas.microsoft.com/office/drawing/2014/main" id="{EA1FE285-3F55-4F5D-89A7-6003666F7B2B}"/>
              </a:ext>
            </a:extLst>
          </p:cNvPr>
          <p:cNvSpPr txBox="1">
            <a:spLocks/>
          </p:cNvSpPr>
          <p:nvPr/>
        </p:nvSpPr>
        <p:spPr>
          <a:xfrm>
            <a:off x="0" y="5670965"/>
            <a:ext cx="12192000" cy="757130"/>
          </a:xfrm>
          <a:prstGeom prst="rect">
            <a:avLst/>
          </a:prstGeom>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solidFill>
                  <a:schemeClr val="tx1">
                    <a:lumMod val="75000"/>
                    <a:lumOff val="25000"/>
                  </a:schemeClr>
                </a:solidFill>
                <a:latin typeface="+mn-ea"/>
                <a:cs typeface="Arial" panose="020B0604020202020204" pitchFamily="34" charset="0"/>
              </a:rPr>
              <a:t>？？？</a:t>
            </a:r>
            <a:endParaRPr lang="en-US" altLang="ja-JP" sz="4800" b="1" dirty="0">
              <a:solidFill>
                <a:schemeClr val="tx1">
                  <a:lumMod val="75000"/>
                  <a:lumOff val="25000"/>
                </a:schemeClr>
              </a:solidFill>
              <a:latin typeface="+mn-ea"/>
              <a:cs typeface="Arial" panose="020B0604020202020204" pitchFamily="34" charset="0"/>
            </a:endParaRPr>
          </a:p>
        </p:txBody>
      </p:sp>
      <p:sp>
        <p:nvSpPr>
          <p:cNvPr id="8" name="タイトル 5">
            <a:extLst>
              <a:ext uri="{FF2B5EF4-FFF2-40B4-BE49-F238E27FC236}">
                <a16:creationId xmlns:a16="http://schemas.microsoft.com/office/drawing/2014/main" id="{8AE17639-73D7-491F-9621-43B98690D543}"/>
              </a:ext>
            </a:extLst>
          </p:cNvPr>
          <p:cNvSpPr txBox="1">
            <a:spLocks/>
          </p:cNvSpPr>
          <p:nvPr/>
        </p:nvSpPr>
        <p:spPr>
          <a:xfrm>
            <a:off x="76200" y="2464869"/>
            <a:ext cx="12192000" cy="757130"/>
          </a:xfrm>
          <a:prstGeom prst="rect">
            <a:avLst/>
          </a:prstGeom>
        </p:spPr>
        <p:txBody>
          <a:bodyPr wrap="squar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solidFill>
                  <a:schemeClr val="tx1">
                    <a:lumMod val="75000"/>
                    <a:lumOff val="25000"/>
                  </a:schemeClr>
                </a:solidFill>
                <a:latin typeface="+mn-ea"/>
                <a:cs typeface="Arial" panose="020B0604020202020204" pitchFamily="34" charset="0"/>
              </a:rPr>
              <a:t>パンツがこすれて痛くない？</a:t>
            </a:r>
            <a:endParaRPr lang="en-US" altLang="ja-JP" sz="4800" b="1" dirty="0">
              <a:solidFill>
                <a:schemeClr val="tx1">
                  <a:lumMod val="75000"/>
                  <a:lumOff val="25000"/>
                </a:schemeClr>
              </a:solidFill>
              <a:latin typeface="+mn-ea"/>
              <a:cs typeface="Arial" panose="020B0604020202020204" pitchFamily="34" charset="0"/>
            </a:endParaRPr>
          </a:p>
        </p:txBody>
      </p:sp>
    </p:spTree>
    <p:extLst>
      <p:ext uri="{BB962C8B-B14F-4D97-AF65-F5344CB8AC3E}">
        <p14:creationId xmlns:p14="http://schemas.microsoft.com/office/powerpoint/2010/main" val="235968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46383" y="3013501"/>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⑥ </a:t>
            </a:r>
            <a:r>
              <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Q&amp;A</a:t>
            </a:r>
          </a:p>
        </p:txBody>
      </p:sp>
    </p:spTree>
    <p:extLst>
      <p:ext uri="{BB962C8B-B14F-4D97-AF65-F5344CB8AC3E}">
        <p14:creationId xmlns:p14="http://schemas.microsoft.com/office/powerpoint/2010/main" val="268804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E68E951-8870-4A3D-BE0F-86D9375C1652}"/>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F5BDC0F-57DF-4381-83B2-CAFB31E6CE05}"/>
              </a:ext>
            </a:extLst>
          </p:cNvPr>
          <p:cNvSpPr txBox="1"/>
          <p:nvPr/>
        </p:nvSpPr>
        <p:spPr>
          <a:xfrm>
            <a:off x="-4692" y="1718675"/>
            <a:ext cx="12196689" cy="830997"/>
          </a:xfrm>
          <a:prstGeom prst="rect">
            <a:avLst/>
          </a:prstGeom>
          <a:noFill/>
        </p:spPr>
        <p:txBody>
          <a:bodyPr wrap="square" rtlCol="0">
            <a:spAutoFit/>
          </a:bodyPr>
          <a:lstStyle/>
          <a:p>
            <a:pPr algn="ctr"/>
            <a:r>
              <a:rPr lang="ja-JP" altLang="en-US" sz="4800" b="1" dirty="0">
                <a:solidFill>
                  <a:schemeClr val="tx1">
                    <a:lumMod val="90000"/>
                    <a:lumOff val="10000"/>
                  </a:schemeClr>
                </a:solidFill>
                <a:latin typeface="+mn-ea"/>
                <a:cs typeface="Arial" panose="020B0604020202020204" pitchFamily="34" charset="0"/>
              </a:rPr>
              <a:t>トレスマリア </a:t>
            </a:r>
            <a:endParaRPr lang="en-US" altLang="ja-JP" sz="4800" b="1" dirty="0">
              <a:solidFill>
                <a:schemeClr val="tx1">
                  <a:lumMod val="90000"/>
                  <a:lumOff val="10000"/>
                </a:schemeClr>
              </a:solidFill>
              <a:latin typeface="+mn-ea"/>
              <a:cs typeface="Arial" panose="020B0604020202020204" pitchFamily="34" charset="0"/>
            </a:endParaRPr>
          </a:p>
        </p:txBody>
      </p:sp>
      <p:sp>
        <p:nvSpPr>
          <p:cNvPr id="5" name="テキスト ボックス 4">
            <a:extLst>
              <a:ext uri="{FF2B5EF4-FFF2-40B4-BE49-F238E27FC236}">
                <a16:creationId xmlns:a16="http://schemas.microsoft.com/office/drawing/2014/main" id="{E015330F-4507-49BE-9774-408933808392}"/>
              </a:ext>
            </a:extLst>
          </p:cNvPr>
          <p:cNvSpPr txBox="1"/>
          <p:nvPr/>
        </p:nvSpPr>
        <p:spPr>
          <a:xfrm>
            <a:off x="-53415" y="3013501"/>
            <a:ext cx="12196689" cy="830997"/>
          </a:xfrm>
          <a:prstGeom prst="rect">
            <a:avLst/>
          </a:prstGeom>
          <a:noFill/>
        </p:spPr>
        <p:txBody>
          <a:bodyPr wrap="square" rtlCol="0">
            <a:spAutoFit/>
          </a:bodyPr>
          <a:lstStyle/>
          <a:p>
            <a:pPr algn="ctr"/>
            <a:r>
              <a:rPr lang="ja-JP" altLang="en-US" sz="4800" b="1" dirty="0">
                <a:solidFill>
                  <a:schemeClr val="tx1">
                    <a:lumMod val="90000"/>
                    <a:lumOff val="10000"/>
                  </a:schemeClr>
                </a:solidFill>
                <a:latin typeface="+mn-ea"/>
                <a:cs typeface="Arial" panose="020B0604020202020204" pitchFamily="34" charset="0"/>
              </a:rPr>
              <a:t>フェイスブック</a:t>
            </a:r>
            <a:r>
              <a:rPr lang="en-US" altLang="ja-JP" sz="4800" b="1" dirty="0">
                <a:solidFill>
                  <a:schemeClr val="tx1">
                    <a:lumMod val="90000"/>
                    <a:lumOff val="10000"/>
                  </a:schemeClr>
                </a:solidFill>
                <a:latin typeface="+mn-ea"/>
                <a:cs typeface="Arial" panose="020B0604020202020204" pitchFamily="34" charset="0"/>
              </a:rPr>
              <a:t>: TRES MARIA</a:t>
            </a:r>
          </a:p>
        </p:txBody>
      </p:sp>
      <p:sp>
        <p:nvSpPr>
          <p:cNvPr id="6" name="テキスト ボックス 5">
            <a:extLst>
              <a:ext uri="{FF2B5EF4-FFF2-40B4-BE49-F238E27FC236}">
                <a16:creationId xmlns:a16="http://schemas.microsoft.com/office/drawing/2014/main" id="{E8A89DBC-19C4-4BBC-9ECF-F107D89DFD78}"/>
              </a:ext>
            </a:extLst>
          </p:cNvPr>
          <p:cNvSpPr txBox="1"/>
          <p:nvPr/>
        </p:nvSpPr>
        <p:spPr>
          <a:xfrm>
            <a:off x="-53417" y="4050237"/>
            <a:ext cx="12196689" cy="830997"/>
          </a:xfrm>
          <a:prstGeom prst="rect">
            <a:avLst/>
          </a:prstGeom>
          <a:noFill/>
        </p:spPr>
        <p:txBody>
          <a:bodyPr wrap="square" rtlCol="0">
            <a:spAutoFit/>
          </a:bodyPr>
          <a:lstStyle/>
          <a:p>
            <a:pPr algn="ctr"/>
            <a:r>
              <a:rPr lang="ja-JP" altLang="en-US" sz="4800" b="1" dirty="0">
                <a:solidFill>
                  <a:schemeClr val="tx1">
                    <a:lumMod val="90000"/>
                    <a:lumOff val="10000"/>
                  </a:schemeClr>
                </a:solidFill>
                <a:latin typeface="+mn-ea"/>
                <a:cs typeface="Arial" panose="020B0604020202020204" pitchFamily="34" charset="0"/>
              </a:rPr>
              <a:t>インスタ</a:t>
            </a:r>
            <a:r>
              <a:rPr lang="en-US" altLang="ja-JP" sz="4800" b="1" dirty="0">
                <a:solidFill>
                  <a:schemeClr val="tx1">
                    <a:lumMod val="90000"/>
                    <a:lumOff val="10000"/>
                  </a:schemeClr>
                </a:solidFill>
                <a:latin typeface="+mn-ea"/>
                <a:cs typeface="Arial" panose="020B0604020202020204" pitchFamily="34" charset="0"/>
              </a:rPr>
              <a:t>: </a:t>
            </a:r>
            <a:r>
              <a:rPr lang="en-US" altLang="ja-JP" sz="4800" b="1" dirty="0" err="1">
                <a:solidFill>
                  <a:schemeClr val="tx1">
                    <a:lumMod val="90000"/>
                    <a:lumOff val="10000"/>
                  </a:schemeClr>
                </a:solidFill>
                <a:latin typeface="+mn-ea"/>
                <a:cs typeface="Arial" panose="020B0604020202020204" pitchFamily="34" charset="0"/>
              </a:rPr>
              <a:t>tresmaria.tokyo</a:t>
            </a:r>
            <a:endParaRPr lang="en-US" altLang="ja-JP" sz="4800" b="1" dirty="0">
              <a:solidFill>
                <a:schemeClr val="tx1">
                  <a:lumMod val="90000"/>
                  <a:lumOff val="10000"/>
                </a:schemeClr>
              </a:solidFill>
              <a:latin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ED987F7B-86A3-41E1-8F24-1AA84BED1C96}"/>
              </a:ext>
            </a:extLst>
          </p:cNvPr>
          <p:cNvSpPr txBox="1"/>
          <p:nvPr/>
        </p:nvSpPr>
        <p:spPr>
          <a:xfrm>
            <a:off x="-4689" y="5086974"/>
            <a:ext cx="12196689" cy="830997"/>
          </a:xfrm>
          <a:prstGeom prst="rect">
            <a:avLst/>
          </a:prstGeom>
          <a:noFill/>
        </p:spPr>
        <p:txBody>
          <a:bodyPr wrap="square" rtlCol="0">
            <a:spAutoFit/>
          </a:bodyPr>
          <a:lstStyle/>
          <a:p>
            <a:pPr algn="ctr"/>
            <a:r>
              <a:rPr lang="ja-JP" altLang="en-US" sz="4800" b="1" dirty="0">
                <a:solidFill>
                  <a:schemeClr val="tx1">
                    <a:lumMod val="90000"/>
                    <a:lumOff val="10000"/>
                  </a:schemeClr>
                </a:solidFill>
                <a:latin typeface="+mn-ea"/>
                <a:cs typeface="Arial" panose="020B0604020202020204" pitchFamily="34" charset="0"/>
              </a:rPr>
              <a:t>メール</a:t>
            </a:r>
            <a:r>
              <a:rPr lang="en-US" altLang="ja-JP" sz="4800" b="1" dirty="0">
                <a:solidFill>
                  <a:schemeClr val="tx1">
                    <a:lumMod val="90000"/>
                    <a:lumOff val="10000"/>
                  </a:schemeClr>
                </a:solidFill>
                <a:latin typeface="+mn-ea"/>
                <a:cs typeface="Arial" panose="020B0604020202020204" pitchFamily="34" charset="0"/>
              </a:rPr>
              <a:t>: info@tresmaria.com</a:t>
            </a:r>
          </a:p>
        </p:txBody>
      </p:sp>
    </p:spTree>
    <p:extLst>
      <p:ext uri="{BB962C8B-B14F-4D97-AF65-F5344CB8AC3E}">
        <p14:creationId xmlns:p14="http://schemas.microsoft.com/office/powerpoint/2010/main" val="65367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75BE4D85-D22E-475A-B9B1-B04D61907E80}"/>
              </a:ext>
            </a:extLst>
          </p:cNvPr>
          <p:cNvSpPr txBox="1"/>
          <p:nvPr/>
        </p:nvSpPr>
        <p:spPr>
          <a:xfrm>
            <a:off x="2901009" y="2995310"/>
            <a:ext cx="6389978"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① アンダーヘアは本当に必要か？</a:t>
            </a:r>
            <a:endPar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025D4E8-0EA3-4D6A-8A78-286BCBFE41AD}"/>
              </a:ext>
            </a:extLst>
          </p:cNvPr>
          <p:cNvSpPr txBox="1"/>
          <p:nvPr/>
        </p:nvSpPr>
        <p:spPr>
          <a:xfrm>
            <a:off x="2901011" y="3614454"/>
            <a:ext cx="6389978"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② 今、脱毛するメリット</a:t>
            </a:r>
            <a:endPar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115C742F-A973-4558-B56A-CB2EF8620EA2}"/>
              </a:ext>
            </a:extLst>
          </p:cNvPr>
          <p:cNvSpPr txBox="1"/>
          <p:nvPr/>
        </p:nvSpPr>
        <p:spPr>
          <a:xfrm>
            <a:off x="2901009" y="4770689"/>
            <a:ext cx="8271296"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④ 脱毛後、デリケートゾーンのケア方法</a:t>
            </a:r>
            <a:endPar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F2C49B89-7087-43E6-A5AB-4CAB53486AB0}"/>
              </a:ext>
            </a:extLst>
          </p:cNvPr>
          <p:cNvSpPr txBox="1"/>
          <p:nvPr/>
        </p:nvSpPr>
        <p:spPr>
          <a:xfrm>
            <a:off x="2901009" y="4223852"/>
            <a:ext cx="6879094"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③ 脱毛の種類</a:t>
            </a:r>
            <a:endPar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276942B4-F14B-466B-A578-155FE02B7E9A}"/>
              </a:ext>
            </a:extLst>
          </p:cNvPr>
          <p:cNvSpPr txBox="1"/>
          <p:nvPr/>
        </p:nvSpPr>
        <p:spPr>
          <a:xfrm>
            <a:off x="2901009" y="5317526"/>
            <a:ext cx="5843979"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⑤ 内緒話（一番メイン！）</a:t>
            </a:r>
            <a:endPar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2" y="1698739"/>
            <a:ext cx="12192000" cy="830997"/>
          </a:xfrm>
          <a:prstGeom prst="rect">
            <a:avLst/>
          </a:prstGeom>
          <a:noFill/>
        </p:spPr>
        <p:txBody>
          <a:bodyPr wrap="square" rtlCol="0">
            <a:spAutoFit/>
          </a:bodyPr>
          <a:lstStyle/>
          <a:p>
            <a:pPr algn="ctr"/>
            <a:r>
              <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a:t>
            </a: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第二回 </a:t>
            </a:r>
            <a:r>
              <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VIO</a:t>
            </a: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脱毛の本音</a:t>
            </a:r>
            <a:r>
              <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 name="テキスト ボックス 11">
            <a:extLst>
              <a:ext uri="{FF2B5EF4-FFF2-40B4-BE49-F238E27FC236}">
                <a16:creationId xmlns:a16="http://schemas.microsoft.com/office/drawing/2014/main" id="{19C02912-6A4F-45E7-8D79-8F82AE6DB967}"/>
              </a:ext>
            </a:extLst>
          </p:cNvPr>
          <p:cNvSpPr txBox="1"/>
          <p:nvPr/>
        </p:nvSpPr>
        <p:spPr>
          <a:xfrm>
            <a:off x="2901009" y="5888873"/>
            <a:ext cx="4748118" cy="609398"/>
          </a:xfrm>
          <a:prstGeom prst="rect">
            <a:avLst/>
          </a:prstGeom>
          <a:noFill/>
        </p:spPr>
        <p:txBody>
          <a:bodyPr wrap="square" rtlCol="0">
            <a:spAutoFit/>
          </a:bodyPr>
          <a:lstStyle/>
          <a:p>
            <a:r>
              <a:rPr lang="ja-JP" altLang="en-US"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⑥ </a:t>
            </a:r>
            <a:r>
              <a:rPr lang="en-US" altLang="ja-JP" sz="336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Q&amp;A</a:t>
            </a:r>
          </a:p>
        </p:txBody>
      </p:sp>
    </p:spTree>
    <p:extLst>
      <p:ext uri="{BB962C8B-B14F-4D97-AF65-F5344CB8AC3E}">
        <p14:creationId xmlns:p14="http://schemas.microsoft.com/office/powerpoint/2010/main" val="226877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9253" y="5942526"/>
            <a:ext cx="744992" cy="744992"/>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221" y="5940565"/>
            <a:ext cx="744992" cy="744992"/>
          </a:xfrm>
          <a:prstGeom prst="rect">
            <a:avLst/>
          </a:prstGeom>
        </p:spPr>
      </p:pic>
      <p:sp>
        <p:nvSpPr>
          <p:cNvPr id="2" name="スライド番号プレースホルダー 1">
            <a:extLst>
              <a:ext uri="{FF2B5EF4-FFF2-40B4-BE49-F238E27FC236}">
                <a16:creationId xmlns:a16="http://schemas.microsoft.com/office/drawing/2014/main" id="{23BCA2F5-62E7-4B69-9834-8715BCC355D2}"/>
              </a:ext>
            </a:extLst>
          </p:cNvPr>
          <p:cNvSpPr>
            <a:spLocks noGrp="1"/>
          </p:cNvSpPr>
          <p:nvPr>
            <p:ph type="sldNum" sz="quarter" idx="4294967295"/>
          </p:nvPr>
        </p:nvSpPr>
        <p:spPr>
          <a:xfrm>
            <a:off x="8610600" y="6356350"/>
            <a:ext cx="2743200" cy="365125"/>
          </a:xfrm>
          <a:prstGeom prst="rect">
            <a:avLst/>
          </a:prstGeom>
        </p:spPr>
        <p:txBody>
          <a:bodyPr/>
          <a:lstStyle/>
          <a:p>
            <a:fld id="{A8938422-5DFA-4F46-9AE1-8C4B15979858}" type="slidenum">
              <a:rPr kumimoji="1" lang="ja-JP" altLang="en-US" smtClean="0"/>
              <a:t>30</a:t>
            </a:fld>
            <a:endParaRPr kumimoji="1" lang="ja-JP" altLang="en-US"/>
          </a:p>
        </p:txBody>
      </p:sp>
      <p:pic>
        <p:nvPicPr>
          <p:cNvPr id="13" name="図 12">
            <a:extLst>
              <a:ext uri="{FF2B5EF4-FFF2-40B4-BE49-F238E27FC236}">
                <a16:creationId xmlns:a16="http://schemas.microsoft.com/office/drawing/2014/main" id="{4BFFC7CA-21BB-4E3D-8BD4-E7CA8330F17D}"/>
              </a:ext>
            </a:extLst>
          </p:cNvPr>
          <p:cNvPicPr/>
          <p:nvPr/>
        </p:nvPicPr>
        <p:blipFill rotWithShape="1">
          <a:blip r:embed="rId4">
            <a:extLst>
              <a:ext uri="{28A0092B-C50C-407E-A947-70E740481C1C}">
                <a14:useLocalDpi xmlns:a14="http://schemas.microsoft.com/office/drawing/2010/main" val="0"/>
              </a:ext>
            </a:extLst>
          </a:blip>
          <a:srcRect l="414" t="2014" r="1677" b="10100"/>
          <a:stretch/>
        </p:blipFill>
        <p:spPr>
          <a:xfrm>
            <a:off x="4407535" y="1163002"/>
            <a:ext cx="3386455" cy="2709545"/>
          </a:xfrm>
          <a:prstGeom prst="rect">
            <a:avLst/>
          </a:prstGeom>
        </p:spPr>
      </p:pic>
      <p:pic>
        <p:nvPicPr>
          <p:cNvPr id="15" name="図 14">
            <a:extLst>
              <a:ext uri="{FF2B5EF4-FFF2-40B4-BE49-F238E27FC236}">
                <a16:creationId xmlns:a16="http://schemas.microsoft.com/office/drawing/2014/main" id="{3F97E59A-9447-434F-8773-76E8CD6F0D76}"/>
              </a:ext>
            </a:extLst>
          </p:cNvPr>
          <p:cNvPicPr/>
          <p:nvPr/>
        </p:nvPicPr>
        <p:blipFill rotWithShape="1">
          <a:blip r:embed="rId5" cstate="print">
            <a:extLst>
              <a:ext uri="{28A0092B-C50C-407E-A947-70E740481C1C}">
                <a14:useLocalDpi xmlns:a14="http://schemas.microsoft.com/office/drawing/2010/main" val="0"/>
              </a:ext>
            </a:extLst>
          </a:blip>
          <a:srcRect l="7583" t="3197" r="13198" b="17740"/>
          <a:stretch/>
        </p:blipFill>
        <p:spPr>
          <a:xfrm>
            <a:off x="8139430" y="1147127"/>
            <a:ext cx="3685540" cy="2725420"/>
          </a:xfrm>
          <a:prstGeom prst="rect">
            <a:avLst/>
          </a:prstGeom>
        </p:spPr>
      </p:pic>
      <p:pic>
        <p:nvPicPr>
          <p:cNvPr id="17" name="Picture 2" descr="Image may contain: 2 people, people sitting and indoor">
            <a:extLst>
              <a:ext uri="{FF2B5EF4-FFF2-40B4-BE49-F238E27FC236}">
                <a16:creationId xmlns:a16="http://schemas.microsoft.com/office/drawing/2014/main" id="{E8BA0F92-FA72-46F9-894A-87C4C2DAE705}"/>
              </a:ext>
            </a:extLst>
          </p:cNvPr>
          <p:cNvPicPr/>
          <p:nvPr/>
        </p:nvPicPr>
        <p:blipFill rotWithShape="1">
          <a:blip r:embed="rId6">
            <a:extLst>
              <a:ext uri="{28A0092B-C50C-407E-A947-70E740481C1C}">
                <a14:useLocalDpi xmlns:a14="http://schemas.microsoft.com/office/drawing/2010/main" val="0"/>
              </a:ext>
            </a:extLst>
          </a:blip>
          <a:srcRect l="2536" t="6530" r="11131" b="7198"/>
          <a:stretch/>
        </p:blipFill>
        <p:spPr bwMode="auto">
          <a:xfrm>
            <a:off x="357504" y="4080925"/>
            <a:ext cx="3685540" cy="2592387"/>
          </a:xfrm>
          <a:prstGeom prst="rect">
            <a:avLst/>
          </a:prstGeom>
          <a:noFill/>
        </p:spPr>
      </p:pic>
      <p:pic>
        <p:nvPicPr>
          <p:cNvPr id="19" name="DDB31670-E9A2-4AB1-88FB-16BC7CDF6256" descr="ED8FC029-839C-4397-81F2-445D2E4E8079">
            <a:extLst>
              <a:ext uri="{FF2B5EF4-FFF2-40B4-BE49-F238E27FC236}">
                <a16:creationId xmlns:a16="http://schemas.microsoft.com/office/drawing/2014/main" id="{E15E7064-9D91-41A3-97FF-5D15A85B9D99}"/>
              </a:ext>
            </a:extLst>
          </p:cNvPr>
          <p:cNvPicPr/>
          <p:nvPr/>
        </p:nvPicPr>
        <p:blipFill rotWithShape="1">
          <a:blip r:embed="rId7" cstate="print">
            <a:extLst>
              <a:ext uri="{28A0092B-C50C-407E-A947-70E740481C1C}">
                <a14:useLocalDpi xmlns:a14="http://schemas.microsoft.com/office/drawing/2010/main" val="0"/>
              </a:ext>
            </a:extLst>
          </a:blip>
          <a:srcRect l="2826" t="-1255" r="1303" b="4208"/>
          <a:stretch/>
        </p:blipFill>
        <p:spPr bwMode="auto">
          <a:xfrm>
            <a:off x="376555" y="1163002"/>
            <a:ext cx="3685541" cy="2725420"/>
          </a:xfrm>
          <a:prstGeom prst="rect">
            <a:avLst/>
          </a:prstGeom>
          <a:noFill/>
          <a:ln>
            <a:noFill/>
          </a:ln>
          <a:extLst>
            <a:ext uri="{53640926-AAD7-44D8-BBD7-CCE9431645EC}">
              <a14:shadowObscured xmlns:a14="http://schemas.microsoft.com/office/drawing/2010/main"/>
            </a:ext>
          </a:extLst>
        </p:spPr>
      </p:pic>
      <p:pic>
        <p:nvPicPr>
          <p:cNvPr id="20" name="図 19">
            <a:extLst>
              <a:ext uri="{FF2B5EF4-FFF2-40B4-BE49-F238E27FC236}">
                <a16:creationId xmlns:a16="http://schemas.microsoft.com/office/drawing/2014/main" id="{71410C34-0007-4F9B-8FEC-CD07CA37CA8D}"/>
              </a:ext>
            </a:extLst>
          </p:cNvPr>
          <p:cNvPicPr/>
          <p:nvPr/>
        </p:nvPicPr>
        <p:blipFill>
          <a:blip r:embed="rId8">
            <a:extLst>
              <a:ext uri="{28A0092B-C50C-407E-A947-70E740481C1C}">
                <a14:useLocalDpi xmlns:a14="http://schemas.microsoft.com/office/drawing/2010/main" val="0"/>
              </a:ext>
            </a:extLst>
          </a:blip>
          <a:stretch>
            <a:fillRect/>
          </a:stretch>
        </p:blipFill>
        <p:spPr>
          <a:xfrm>
            <a:off x="4361496" y="4080926"/>
            <a:ext cx="3432493" cy="2595362"/>
          </a:xfrm>
          <a:prstGeom prst="rect">
            <a:avLst/>
          </a:prstGeom>
        </p:spPr>
      </p:pic>
      <p:pic>
        <p:nvPicPr>
          <p:cNvPr id="4" name="図 3" descr="ポーズをとる男女のグループ&#10;&#10;自動的に生成された説明">
            <a:extLst>
              <a:ext uri="{FF2B5EF4-FFF2-40B4-BE49-F238E27FC236}">
                <a16:creationId xmlns:a16="http://schemas.microsoft.com/office/drawing/2014/main" id="{3F7A3B19-5265-454B-A74A-88ABFBAB80F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40" r="8166" b="586"/>
          <a:stretch/>
        </p:blipFill>
        <p:spPr>
          <a:xfrm>
            <a:off x="8148958" y="4030284"/>
            <a:ext cx="3685542" cy="2655274"/>
          </a:xfrm>
          <a:prstGeom prst="rect">
            <a:avLst/>
          </a:prstGeom>
        </p:spPr>
      </p:pic>
    </p:spTree>
    <p:extLst>
      <p:ext uri="{BB962C8B-B14F-4D97-AF65-F5344CB8AC3E}">
        <p14:creationId xmlns:p14="http://schemas.microsoft.com/office/powerpoint/2010/main" val="262946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1585F57-BC49-42A5-AF36-E72B4A3C6F63}"/>
              </a:ext>
            </a:extLst>
          </p:cNvPr>
          <p:cNvSpPr/>
          <p:nvPr/>
        </p:nvSpPr>
        <p:spPr>
          <a:xfrm>
            <a:off x="0" y="1167076"/>
            <a:ext cx="12284765" cy="58872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DAAAC46D-AE34-4C11-B7A9-110AD41D600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A8938422-5DFA-4F46-9AE1-8C4B15979858}" type="slidenum">
              <a:rPr kumimoji="1" lang="en-US" altLang="ja-JP" sz="1200" smtClean="0">
                <a:solidFill>
                  <a:schemeClr val="tx1">
                    <a:tint val="75000"/>
                  </a:schemeClr>
                </a:solidFill>
              </a:rPr>
              <a:pPr algn="r">
                <a:spcAft>
                  <a:spcPts val="600"/>
                </a:spcAft>
              </a:pPr>
              <a:t>4</a:t>
            </a:fld>
            <a:endParaRPr kumimoji="1" lang="en-US" altLang="ja-JP" sz="1200">
              <a:solidFill>
                <a:schemeClr val="tx1">
                  <a:tint val="75000"/>
                </a:schemeClr>
              </a:solidFill>
            </a:endParaRPr>
          </a:p>
        </p:txBody>
      </p:sp>
      <p:sp>
        <p:nvSpPr>
          <p:cNvPr id="9" name="正方形/長方形 8">
            <a:extLst>
              <a:ext uri="{FF2B5EF4-FFF2-40B4-BE49-F238E27FC236}">
                <a16:creationId xmlns:a16="http://schemas.microsoft.com/office/drawing/2014/main" id="{766A0B7E-1386-4F4F-853D-B1780D6ED819}"/>
              </a:ext>
            </a:extLst>
          </p:cNvPr>
          <p:cNvSpPr/>
          <p:nvPr/>
        </p:nvSpPr>
        <p:spPr>
          <a:xfrm>
            <a:off x="956194" y="5083374"/>
            <a:ext cx="4515678" cy="923330"/>
          </a:xfrm>
          <a:prstGeom prst="rect">
            <a:avLst/>
          </a:prstGeom>
        </p:spPr>
        <p:txBody>
          <a:bodyPr wrap="square">
            <a:spAutoFit/>
          </a:bodyPr>
          <a:lstStyle/>
          <a:p>
            <a:pPr algn="ctr"/>
            <a:r>
              <a:rPr lang="ja-JP" altLang="en-US" b="1" dirty="0"/>
              <a:t>代表： バルドゥッチ　淳子</a:t>
            </a:r>
            <a:br>
              <a:rPr lang="en-US" altLang="ja-JP" b="1" dirty="0"/>
            </a:br>
            <a:r>
              <a:rPr lang="ja-JP" altLang="en-US" b="1" dirty="0"/>
              <a:t>フェイスブック： </a:t>
            </a:r>
            <a:r>
              <a:rPr lang="en-US" altLang="ja-JP" b="1" dirty="0"/>
              <a:t>Junko Balducci</a:t>
            </a:r>
            <a:br>
              <a:rPr lang="en-US" altLang="ja-JP" b="1" dirty="0"/>
            </a:br>
            <a:r>
              <a:rPr lang="ja-JP" altLang="en-US" b="1" dirty="0"/>
              <a:t>インスタ： </a:t>
            </a:r>
            <a:r>
              <a:rPr lang="en-US" altLang="ja-JP" b="1" dirty="0" err="1"/>
              <a:t>junko_balducci</a:t>
            </a:r>
            <a:endParaRPr lang="ja-JP" altLang="en-US" b="1" dirty="0"/>
          </a:p>
        </p:txBody>
      </p:sp>
      <p:sp>
        <p:nvSpPr>
          <p:cNvPr id="10" name="正方形/長方形 9">
            <a:extLst>
              <a:ext uri="{FF2B5EF4-FFF2-40B4-BE49-F238E27FC236}">
                <a16:creationId xmlns:a16="http://schemas.microsoft.com/office/drawing/2014/main" id="{EA2D0601-34C6-45D6-B0A6-A9D07801FD61}"/>
              </a:ext>
            </a:extLst>
          </p:cNvPr>
          <p:cNvSpPr/>
          <p:nvPr/>
        </p:nvSpPr>
        <p:spPr>
          <a:xfrm>
            <a:off x="6838122" y="5083374"/>
            <a:ext cx="4515678" cy="923330"/>
          </a:xfrm>
          <a:prstGeom prst="rect">
            <a:avLst/>
          </a:prstGeom>
          <a:noFill/>
        </p:spPr>
        <p:txBody>
          <a:bodyPr wrap="square">
            <a:spAutoFit/>
          </a:bodyPr>
          <a:lstStyle/>
          <a:p>
            <a:pPr algn="ctr"/>
            <a:r>
              <a:rPr lang="ja-JP" altLang="en-US" b="1" dirty="0"/>
              <a:t>ビューティーアドバイザー： 高田　久美子</a:t>
            </a:r>
            <a:endParaRPr lang="en-US" altLang="ja-JP" b="1" dirty="0"/>
          </a:p>
          <a:p>
            <a:pPr algn="ctr"/>
            <a:r>
              <a:rPr lang="ja-JP" altLang="en-US" b="1" dirty="0"/>
              <a:t>フェイスブック：　</a:t>
            </a:r>
            <a:r>
              <a:rPr lang="en-US" altLang="ja-JP" b="1" dirty="0"/>
              <a:t>Kumiko Takada</a:t>
            </a:r>
            <a:br>
              <a:rPr lang="en-US" altLang="ja-JP" b="1" dirty="0"/>
            </a:br>
            <a:r>
              <a:rPr lang="ja-JP" altLang="en-US" b="1" dirty="0"/>
              <a:t>インスタ： </a:t>
            </a:r>
            <a:r>
              <a:rPr lang="en-US" altLang="ja-JP" b="1" dirty="0"/>
              <a:t>kucco.713</a:t>
            </a:r>
            <a:endParaRPr lang="ja-JP" altLang="en-US" b="1" dirty="0"/>
          </a:p>
        </p:txBody>
      </p:sp>
      <p:pic>
        <p:nvPicPr>
          <p:cNvPr id="7" name="図 6">
            <a:extLst>
              <a:ext uri="{FF2B5EF4-FFF2-40B4-BE49-F238E27FC236}">
                <a16:creationId xmlns:a16="http://schemas.microsoft.com/office/drawing/2014/main" id="{123148F0-AE0C-4457-ACFF-825974A05678}"/>
              </a:ext>
            </a:extLst>
          </p:cNvPr>
          <p:cNvPicPr>
            <a:picLocks noChangeAspect="1"/>
          </p:cNvPicPr>
          <p:nvPr/>
        </p:nvPicPr>
        <p:blipFill rotWithShape="1">
          <a:blip r:embed="rId2"/>
          <a:srcRect l="5899" t="11372" r="6368" b="895"/>
          <a:stretch/>
        </p:blipFill>
        <p:spPr>
          <a:xfrm>
            <a:off x="1656521" y="1552518"/>
            <a:ext cx="3115025" cy="3378303"/>
          </a:xfrm>
          <a:prstGeom prst="rect">
            <a:avLst/>
          </a:prstGeom>
          <a:ln>
            <a:solidFill>
              <a:schemeClr val="bg1">
                <a:lumMod val="85000"/>
              </a:schemeClr>
            </a:solidFill>
          </a:ln>
        </p:spPr>
      </p:pic>
      <p:pic>
        <p:nvPicPr>
          <p:cNvPr id="3" name="図 2" descr="テーブル, 人, 座る, 屋内 が含まれている画像&#10;&#10;自動的に生成された説明">
            <a:extLst>
              <a:ext uri="{FF2B5EF4-FFF2-40B4-BE49-F238E27FC236}">
                <a16:creationId xmlns:a16="http://schemas.microsoft.com/office/drawing/2014/main" id="{8FF051C1-07F0-4BD5-8C2C-FD070ECDB9C4}"/>
              </a:ext>
            </a:extLst>
          </p:cNvPr>
          <p:cNvPicPr>
            <a:picLocks noChangeAspect="1"/>
          </p:cNvPicPr>
          <p:nvPr/>
        </p:nvPicPr>
        <p:blipFill rotWithShape="1">
          <a:blip r:embed="rId3">
            <a:extLst>
              <a:ext uri="{28A0092B-C50C-407E-A947-70E740481C1C}">
                <a14:useLocalDpi xmlns:a14="http://schemas.microsoft.com/office/drawing/2010/main" val="0"/>
              </a:ext>
            </a:extLst>
          </a:blip>
          <a:srcRect l="20892" t="5306" r="24663" b="15965"/>
          <a:stretch/>
        </p:blipFill>
        <p:spPr>
          <a:xfrm>
            <a:off x="7420454" y="1552518"/>
            <a:ext cx="3115025" cy="3378303"/>
          </a:xfrm>
          <a:prstGeom prst="rect">
            <a:avLst/>
          </a:prstGeom>
        </p:spPr>
      </p:pic>
    </p:spTree>
    <p:extLst>
      <p:ext uri="{BB962C8B-B14F-4D97-AF65-F5344CB8AC3E}">
        <p14:creationId xmlns:p14="http://schemas.microsoft.com/office/powerpoint/2010/main" val="424369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92765" y="3013502"/>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① アンダーヘアは本当に必要か？</a:t>
            </a:r>
            <a:endPar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5895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古代ローマ</a:t>
            </a: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２０００年も前から公の場で全身脱毛</a:t>
            </a:r>
            <a:endParaRPr lang="en-US" altLang="ja-JP" sz="4320" b="1" dirty="0">
              <a:solidFill>
                <a:schemeClr val="tx1">
                  <a:lumMod val="75000"/>
                  <a:lumOff val="25000"/>
                </a:schemeClr>
              </a:solidFill>
              <a:latin typeface="+mn-ea"/>
              <a:cs typeface="Arial" panose="020B0604020202020204" pitchFamily="34" charset="0"/>
            </a:endParaRPr>
          </a:p>
        </p:txBody>
      </p:sp>
      <p:pic>
        <p:nvPicPr>
          <p:cNvPr id="2050" name="Picture 2">
            <a:extLst>
              <a:ext uri="{FF2B5EF4-FFF2-40B4-BE49-F238E27FC236}">
                <a16:creationId xmlns:a16="http://schemas.microsoft.com/office/drawing/2014/main" id="{BC6FBC7E-8C0D-48E2-98BA-E0EED995D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2" y="2556428"/>
            <a:ext cx="543877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0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イスラム</a:t>
            </a: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陰毛や脇毛は不潔、脱毛するのが戒律</a:t>
            </a:r>
            <a:endParaRPr lang="en-US" altLang="ja-JP" sz="4320" b="1" dirty="0">
              <a:solidFill>
                <a:schemeClr val="tx1">
                  <a:lumMod val="75000"/>
                  <a:lumOff val="25000"/>
                </a:schemeClr>
              </a:solidFill>
              <a:latin typeface="+mn-ea"/>
              <a:cs typeface="Arial" panose="020B0604020202020204" pitchFamily="34" charset="0"/>
            </a:endParaRPr>
          </a:p>
        </p:txBody>
      </p:sp>
      <p:pic>
        <p:nvPicPr>
          <p:cNvPr id="1026" name="Picture 2" descr="アンダーヘアは処理する？アラブ人にムダ毛処理事情を聞いてみた ...">
            <a:extLst>
              <a:ext uri="{FF2B5EF4-FFF2-40B4-BE49-F238E27FC236}">
                <a16:creationId xmlns:a16="http://schemas.microsoft.com/office/drawing/2014/main" id="{46817C66-464E-4A3B-ACE4-43C4A096D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048" y="2556428"/>
            <a:ext cx="5171902" cy="359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1E1AC74-3CA4-455A-B5C7-69D4AA2D01B3}"/>
              </a:ext>
            </a:extLst>
          </p:cNvPr>
          <p:cNvSpPr txBox="1"/>
          <p:nvPr/>
        </p:nvSpPr>
        <p:spPr>
          <a:xfrm>
            <a:off x="0" y="1401115"/>
            <a:ext cx="12192000" cy="757130"/>
          </a:xfrm>
          <a:prstGeom prst="rect">
            <a:avLst/>
          </a:prstGeom>
          <a:noFill/>
        </p:spPr>
        <p:txBody>
          <a:bodyPr wrap="square" rtlCol="0">
            <a:spAutoFit/>
          </a:bodyPr>
          <a:lstStyle/>
          <a:p>
            <a:pPr algn="ctr"/>
            <a:r>
              <a:rPr lang="en-US" altLang="ja-JP" sz="4320" b="1" dirty="0">
                <a:solidFill>
                  <a:schemeClr val="tx1">
                    <a:lumMod val="75000"/>
                    <a:lumOff val="25000"/>
                  </a:schemeClr>
                </a:solidFill>
                <a:latin typeface="+mn-ea"/>
                <a:cs typeface="Arial" panose="020B0604020202020204" pitchFamily="34" charset="0"/>
              </a:rPr>
              <a:t>【</a:t>
            </a:r>
            <a:r>
              <a:rPr lang="ja-JP" altLang="en-US" sz="4320" b="1" dirty="0">
                <a:solidFill>
                  <a:schemeClr val="tx1">
                    <a:lumMod val="75000"/>
                    <a:lumOff val="25000"/>
                  </a:schemeClr>
                </a:solidFill>
                <a:latin typeface="+mn-ea"/>
                <a:cs typeface="Arial" panose="020B0604020202020204" pitchFamily="34" charset="0"/>
              </a:rPr>
              <a:t>日本</a:t>
            </a:r>
            <a:r>
              <a:rPr lang="en-US" altLang="ja-JP" sz="4320" b="1" dirty="0">
                <a:solidFill>
                  <a:schemeClr val="tx1">
                    <a:lumMod val="75000"/>
                    <a:lumOff val="25000"/>
                  </a:schemeClr>
                </a:solidFill>
                <a:latin typeface="+mn-ea"/>
                <a:cs typeface="Arial" panose="020B0604020202020204" pitchFamily="34" charset="0"/>
              </a:rPr>
              <a:t>】1970</a:t>
            </a:r>
            <a:r>
              <a:rPr lang="ja-JP" altLang="en-US" sz="4320" b="1" dirty="0">
                <a:solidFill>
                  <a:schemeClr val="tx1">
                    <a:lumMod val="75000"/>
                    <a:lumOff val="25000"/>
                  </a:schemeClr>
                </a:solidFill>
                <a:latin typeface="+mn-ea"/>
                <a:cs typeface="Arial" panose="020B0604020202020204" pitchFamily="34" charset="0"/>
              </a:rPr>
              <a:t>年脇毛の脱毛スタート</a:t>
            </a:r>
            <a:endParaRPr lang="en-US" altLang="ja-JP" sz="4320" b="1" dirty="0">
              <a:solidFill>
                <a:schemeClr val="tx1">
                  <a:lumMod val="75000"/>
                  <a:lumOff val="25000"/>
                </a:schemeClr>
              </a:solidFill>
              <a:latin typeface="+mn-ea"/>
              <a:cs typeface="Arial" panose="020B0604020202020204" pitchFamily="34" charset="0"/>
            </a:endParaRPr>
          </a:p>
        </p:txBody>
      </p:sp>
      <p:pic>
        <p:nvPicPr>
          <p:cNvPr id="2050" name="Picture 2" descr="脱毛経験者が選ぶワキ脱毛おすすめ4選｜人気の脇脱毛サロン19店舗を ...">
            <a:extLst>
              <a:ext uri="{FF2B5EF4-FFF2-40B4-BE49-F238E27FC236}">
                <a16:creationId xmlns:a16="http://schemas.microsoft.com/office/drawing/2014/main" id="{69A12E3E-C6E9-49CA-A864-72D25D168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556" y="2818735"/>
            <a:ext cx="6030887" cy="314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67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BF40EC-6126-4F7F-B730-E5A34A67FAAC}"/>
              </a:ext>
            </a:extLst>
          </p:cNvPr>
          <p:cNvSpPr/>
          <p:nvPr/>
        </p:nvSpPr>
        <p:spPr>
          <a:xfrm>
            <a:off x="0" y="1119779"/>
            <a:ext cx="12284765" cy="58872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6A9E25-6E86-433B-A151-A3532BD792C7}"/>
              </a:ext>
            </a:extLst>
          </p:cNvPr>
          <p:cNvSpPr txBox="1"/>
          <p:nvPr/>
        </p:nvSpPr>
        <p:spPr>
          <a:xfrm>
            <a:off x="-92765" y="3013502"/>
            <a:ext cx="12284765" cy="830997"/>
          </a:xfrm>
          <a:prstGeom prst="rect">
            <a:avLst/>
          </a:prstGeom>
          <a:noFill/>
        </p:spPr>
        <p:txBody>
          <a:bodyPr wrap="square" rtlCol="0">
            <a:spAutoFit/>
          </a:bodyPr>
          <a:lstStyle/>
          <a:p>
            <a:pPr algn="ctr"/>
            <a:r>
              <a:rPr lang="ja-JP" altLang="en-US"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② 今、アンダーヘア脱毛するメリット</a:t>
            </a:r>
            <a:endParaRPr lang="en-US" altLang="ja-JP" sz="4800" b="1"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89024185"/>
      </p:ext>
    </p:extLst>
  </p:cSld>
  <p:clrMapOvr>
    <a:masterClrMapping/>
  </p:clrMapOvr>
</p:sld>
</file>

<file path=ppt/theme/theme1.xml><?xml version="1.0" encoding="utf-8"?>
<a:theme xmlns:a="http://schemas.openxmlformats.org/drawingml/2006/main" name="Office テーマ">
  <a:themeElements>
    <a:clrScheme name="ユーザー定義 2">
      <a:dk1>
        <a:srgbClr val="0C0C0C"/>
      </a:dk1>
      <a:lt1>
        <a:srgbClr val="FFFFFF"/>
      </a:lt1>
      <a:dk2>
        <a:srgbClr val="444D26"/>
      </a:dk2>
      <a:lt2>
        <a:srgbClr val="FFFFFF"/>
      </a:lt2>
      <a:accent1>
        <a:srgbClr val="FF0000"/>
      </a:accent1>
      <a:accent2>
        <a:srgbClr val="FF33CC"/>
      </a:accent2>
      <a:accent3>
        <a:srgbClr val="FF3399"/>
      </a:accent3>
      <a:accent4>
        <a:srgbClr val="00FFFF"/>
      </a:accent4>
      <a:accent5>
        <a:srgbClr val="FFFF66"/>
      </a:accent5>
      <a:accent6>
        <a:srgbClr val="002060"/>
      </a:accent6>
      <a:hlink>
        <a:srgbClr val="8E58B6"/>
      </a:hlink>
      <a:folHlink>
        <a:srgbClr val="7F6F6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2331</Words>
  <Application>Microsoft Macintosh PowerPoint</Application>
  <PresentationFormat>ワイド画面</PresentationFormat>
  <Paragraphs>226</Paragraphs>
  <Slides>30</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Meiryo UI</vt:lpstr>
      <vt:lpstr>ＭＳ Ｐゴシック</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ツルツルにして旦那さんの反応は？</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junko</dc:creator>
  <cp:lastModifiedBy>洋平 高田</cp:lastModifiedBy>
  <cp:revision>193</cp:revision>
  <dcterms:created xsi:type="dcterms:W3CDTF">2018-08-30T07:43:34Z</dcterms:created>
  <dcterms:modified xsi:type="dcterms:W3CDTF">2020-07-28T07:53:03Z</dcterms:modified>
</cp:coreProperties>
</file>